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74C72F"/>
    <a:srgbClr val="FF6600"/>
    <a:srgbClr val="0033CC"/>
    <a:srgbClr val="99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Вовлеченность в интернет пространство обучающихся 5-11 классов ПКГО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Вовлеченность в интернет простроанство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Используют</c:v>
                </c:pt>
                <c:pt idx="1">
                  <c:v>Не используют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F-4760-B3EE-D4BFD74A3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4126567512394E-2"/>
          <c:y val="4.4057617797775277E-2"/>
          <c:w val="0.74938575386410033"/>
          <c:h val="0.876372328458942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Интерисуются ли родители тем, чем занимаются дети в интернете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2-4563-91FE-3861C59FE9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Интерисуются ли родители тем, чем занимаются дети в интернете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2-4563-91FE-3861C59FE9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Интерисуются ли родители тем, чем занимаются дети в интернете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2-4563-91FE-3861C59FE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705536"/>
        <c:axId val="248329728"/>
        <c:axId val="0"/>
      </c:bar3DChart>
      <c:catAx>
        <c:axId val="22470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329728"/>
        <c:crosses val="autoZero"/>
        <c:auto val="1"/>
        <c:lblAlgn val="ctr"/>
        <c:lblOffset val="100"/>
        <c:noMultiLvlLbl val="0"/>
      </c:catAx>
      <c:valAx>
        <c:axId val="248329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4705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C5C31-63E1-4BC2-AF65-49D23AB5A4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7A22A2C-2812-4E15-954D-17B8A44EB73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Недостаточность внимания родителей</a:t>
          </a:r>
          <a:endParaRPr lang="ru-RU" dirty="0">
            <a:solidFill>
              <a:srgbClr val="000000"/>
            </a:solidFill>
          </a:endParaRPr>
        </a:p>
      </dgm:t>
    </dgm:pt>
    <dgm:pt modelId="{18C55BEE-54A1-442F-8BF4-D51498590602}" type="parTrans" cxnId="{97E2D34A-2FE8-468A-B59F-52C1D8D61458}">
      <dgm:prSet/>
      <dgm:spPr/>
      <dgm:t>
        <a:bodyPr/>
        <a:lstStyle/>
        <a:p>
          <a:endParaRPr lang="ru-RU"/>
        </a:p>
      </dgm:t>
    </dgm:pt>
    <dgm:pt modelId="{AF4E5643-FC8E-4480-BE35-06EE82BD2405}" type="sibTrans" cxnId="{97E2D34A-2FE8-468A-B59F-52C1D8D61458}">
      <dgm:prSet/>
      <dgm:spPr/>
      <dgm:t>
        <a:bodyPr/>
        <a:lstStyle/>
        <a:p>
          <a:endParaRPr lang="ru-RU"/>
        </a:p>
      </dgm:t>
    </dgm:pt>
    <dgm:pt modelId="{73E60755-71CC-429D-823A-2EF5F76EAA0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Интернет риски</a:t>
          </a:r>
          <a:endParaRPr lang="ru-RU" dirty="0">
            <a:solidFill>
              <a:srgbClr val="000000"/>
            </a:solidFill>
          </a:endParaRPr>
        </a:p>
      </dgm:t>
    </dgm:pt>
    <dgm:pt modelId="{6F5D99AB-F159-497C-B7A9-05ECAF90DB68}" type="parTrans" cxnId="{EBE1DE2B-2C35-424B-AC4D-EE0F63B08E5D}">
      <dgm:prSet/>
      <dgm:spPr/>
      <dgm:t>
        <a:bodyPr/>
        <a:lstStyle/>
        <a:p>
          <a:endParaRPr lang="ru-RU"/>
        </a:p>
      </dgm:t>
    </dgm:pt>
    <dgm:pt modelId="{4DD7BB6D-3D25-43F9-8795-145BF68B2788}" type="sibTrans" cxnId="{EBE1DE2B-2C35-424B-AC4D-EE0F63B08E5D}">
      <dgm:prSet/>
      <dgm:spPr/>
      <dgm:t>
        <a:bodyPr/>
        <a:lstStyle/>
        <a:p>
          <a:endParaRPr lang="ru-RU"/>
        </a:p>
      </dgm:t>
    </dgm:pt>
    <dgm:pt modelId="{B48AFC6E-6F38-414C-BC73-D6E1C990C260}" type="pres">
      <dgm:prSet presAssocID="{87EC5C31-63E1-4BC2-AF65-49D23AB5A4E8}" presName="CompostProcess" presStyleCnt="0">
        <dgm:presLayoutVars>
          <dgm:dir/>
          <dgm:resizeHandles val="exact"/>
        </dgm:presLayoutVars>
      </dgm:prSet>
      <dgm:spPr/>
    </dgm:pt>
    <dgm:pt modelId="{573E3091-7030-44D1-9F8F-BDD19BBD79C4}" type="pres">
      <dgm:prSet presAssocID="{87EC5C31-63E1-4BC2-AF65-49D23AB5A4E8}" presName="arrow" presStyleLbl="bgShp" presStyleIdx="0" presStyleCnt="1"/>
      <dgm:spPr/>
    </dgm:pt>
    <dgm:pt modelId="{6107435A-703E-4B42-ABBA-9C9A0A28F252}" type="pres">
      <dgm:prSet presAssocID="{87EC5C31-63E1-4BC2-AF65-49D23AB5A4E8}" presName="linearProcess" presStyleCnt="0"/>
      <dgm:spPr/>
    </dgm:pt>
    <dgm:pt modelId="{09FBC96F-DB1E-4650-8D49-D7D30E8489B7}" type="pres">
      <dgm:prSet presAssocID="{B7A22A2C-2812-4E15-954D-17B8A44EB73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5292F-9F83-4156-87BB-8A5BB1D9EC28}" type="pres">
      <dgm:prSet presAssocID="{AF4E5643-FC8E-4480-BE35-06EE82BD2405}" presName="sibTrans" presStyleCnt="0"/>
      <dgm:spPr/>
    </dgm:pt>
    <dgm:pt modelId="{969B0893-D2D8-416F-8405-DFE7D8502B49}" type="pres">
      <dgm:prSet presAssocID="{73E60755-71CC-429D-823A-2EF5F76EAA0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56D05-371C-432F-B246-008BA811080A}" type="presOf" srcId="{B7A22A2C-2812-4E15-954D-17B8A44EB738}" destId="{09FBC96F-DB1E-4650-8D49-D7D30E8489B7}" srcOrd="0" destOrd="0" presId="urn:microsoft.com/office/officeart/2005/8/layout/hProcess9"/>
    <dgm:cxn modelId="{8DEBB208-8BB8-4A9A-A9D6-EFF734D2A337}" type="presOf" srcId="{73E60755-71CC-429D-823A-2EF5F76EAA08}" destId="{969B0893-D2D8-416F-8405-DFE7D8502B49}" srcOrd="0" destOrd="0" presId="urn:microsoft.com/office/officeart/2005/8/layout/hProcess9"/>
    <dgm:cxn modelId="{97E2D34A-2FE8-468A-B59F-52C1D8D61458}" srcId="{87EC5C31-63E1-4BC2-AF65-49D23AB5A4E8}" destId="{B7A22A2C-2812-4E15-954D-17B8A44EB738}" srcOrd="0" destOrd="0" parTransId="{18C55BEE-54A1-442F-8BF4-D51498590602}" sibTransId="{AF4E5643-FC8E-4480-BE35-06EE82BD2405}"/>
    <dgm:cxn modelId="{0610A3DA-8F83-462F-916C-DE923514A3D2}" type="presOf" srcId="{87EC5C31-63E1-4BC2-AF65-49D23AB5A4E8}" destId="{B48AFC6E-6F38-414C-BC73-D6E1C990C260}" srcOrd="0" destOrd="0" presId="urn:microsoft.com/office/officeart/2005/8/layout/hProcess9"/>
    <dgm:cxn modelId="{EBE1DE2B-2C35-424B-AC4D-EE0F63B08E5D}" srcId="{87EC5C31-63E1-4BC2-AF65-49D23AB5A4E8}" destId="{73E60755-71CC-429D-823A-2EF5F76EAA08}" srcOrd="1" destOrd="0" parTransId="{6F5D99AB-F159-497C-B7A9-05ECAF90DB68}" sibTransId="{4DD7BB6D-3D25-43F9-8795-145BF68B2788}"/>
    <dgm:cxn modelId="{CB3BCA1F-BDE9-46C9-AE20-65E631EFF3F2}" type="presParOf" srcId="{B48AFC6E-6F38-414C-BC73-D6E1C990C260}" destId="{573E3091-7030-44D1-9F8F-BDD19BBD79C4}" srcOrd="0" destOrd="0" presId="urn:microsoft.com/office/officeart/2005/8/layout/hProcess9"/>
    <dgm:cxn modelId="{1242A03E-AFD3-4076-BA31-CD2117A34C94}" type="presParOf" srcId="{B48AFC6E-6F38-414C-BC73-D6E1C990C260}" destId="{6107435A-703E-4B42-ABBA-9C9A0A28F252}" srcOrd="1" destOrd="0" presId="urn:microsoft.com/office/officeart/2005/8/layout/hProcess9"/>
    <dgm:cxn modelId="{784C7CC8-8C80-4198-B21D-1ACD56D9B9C3}" type="presParOf" srcId="{6107435A-703E-4B42-ABBA-9C9A0A28F252}" destId="{09FBC96F-DB1E-4650-8D49-D7D30E8489B7}" srcOrd="0" destOrd="0" presId="urn:microsoft.com/office/officeart/2005/8/layout/hProcess9"/>
    <dgm:cxn modelId="{BFC37511-54B2-4387-B834-7CEFCF569739}" type="presParOf" srcId="{6107435A-703E-4B42-ABBA-9C9A0A28F252}" destId="{B135292F-9F83-4156-87BB-8A5BB1D9EC28}" srcOrd="1" destOrd="0" presId="urn:microsoft.com/office/officeart/2005/8/layout/hProcess9"/>
    <dgm:cxn modelId="{E116EAD6-FD3D-49CD-8EB6-E55D2FC2CA71}" type="presParOf" srcId="{6107435A-703E-4B42-ABBA-9C9A0A28F252}" destId="{969B0893-D2D8-416F-8405-DFE7D8502B4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E3091-7030-44D1-9F8F-BDD19BBD79C4}">
      <dsp:nvSpPr>
        <dsp:cNvPr id="0" name=""/>
        <dsp:cNvSpPr/>
      </dsp:nvSpPr>
      <dsp:spPr>
        <a:xfrm>
          <a:off x="225028" y="0"/>
          <a:ext cx="2550318" cy="4000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C96F-DB1E-4650-8D49-D7D30E8489B7}">
      <dsp:nvSpPr>
        <dsp:cNvPr id="0" name=""/>
        <dsp:cNvSpPr/>
      </dsp:nvSpPr>
      <dsp:spPr>
        <a:xfrm>
          <a:off x="38420" y="1200150"/>
          <a:ext cx="1425178" cy="160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</a:rPr>
            <a:t>Недостаточность внимания родителей</a:t>
          </a:r>
          <a:endParaRPr lang="ru-RU" sz="1300" kern="1200" dirty="0">
            <a:solidFill>
              <a:srgbClr val="000000"/>
            </a:solidFill>
          </a:endParaRPr>
        </a:p>
      </dsp:txBody>
      <dsp:txXfrm>
        <a:off x="107991" y="1269721"/>
        <a:ext cx="1286036" cy="1461058"/>
      </dsp:txXfrm>
    </dsp:sp>
    <dsp:sp modelId="{969B0893-D2D8-416F-8405-DFE7D8502B49}">
      <dsp:nvSpPr>
        <dsp:cNvPr id="0" name=""/>
        <dsp:cNvSpPr/>
      </dsp:nvSpPr>
      <dsp:spPr>
        <a:xfrm>
          <a:off x="1536776" y="1200150"/>
          <a:ext cx="1425178" cy="160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</a:rPr>
            <a:t>Интернет риски</a:t>
          </a:r>
          <a:endParaRPr lang="ru-RU" sz="1300" kern="1200" dirty="0">
            <a:solidFill>
              <a:srgbClr val="000000"/>
            </a:solidFill>
          </a:endParaRPr>
        </a:p>
      </dsp:txBody>
      <dsp:txXfrm>
        <a:off x="1606347" y="1269721"/>
        <a:ext cx="1286036" cy="1461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КидБург\Презентация\beautiful-multi-color-design-with-black-background-3d-gaming-hd-wallpapers-1920-x-1200_1280x1024.jp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 l="4688" t="61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3643314"/>
            <a:ext cx="4929190" cy="1470025"/>
          </a:xfr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>
              <a:defRPr>
                <a:ln w="17780" cmpd="sng">
                  <a:solidFill>
                    <a:srgbClr val="CCFFCC"/>
                  </a:solidFill>
                  <a:prstDash val="solid"/>
                  <a:miter lim="800000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778" y="5143512"/>
            <a:ext cx="4929222" cy="500066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72132" y="6286520"/>
            <a:ext cx="2133600" cy="365125"/>
          </a:xfrm>
        </p:spPr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6116" y="142852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</a:t>
            </a:r>
            <a:endParaRPr lang="ru-RU" dirty="0"/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2133600" y="1905000"/>
            <a:ext cx="4724400" cy="685800"/>
            <a:chOff x="1296" y="1344"/>
            <a:chExt cx="2976" cy="43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 userDrawn="1"/>
        </p:nvGrpSpPr>
        <p:grpSpPr bwMode="auto">
          <a:xfrm>
            <a:off x="2133600" y="2667000"/>
            <a:ext cx="4724400" cy="685800"/>
            <a:chOff x="1296" y="1824"/>
            <a:chExt cx="2976" cy="43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16" name="Group 32"/>
          <p:cNvGrpSpPr>
            <a:grpSpLocks/>
          </p:cNvGrpSpPr>
          <p:nvPr userDrawn="1"/>
        </p:nvGrpSpPr>
        <p:grpSpPr bwMode="auto">
          <a:xfrm>
            <a:off x="2133600" y="3429000"/>
            <a:ext cx="4724400" cy="685800"/>
            <a:chOff x="1296" y="2304"/>
            <a:chExt cx="2976" cy="432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21" name="Group 33"/>
          <p:cNvGrpSpPr>
            <a:grpSpLocks/>
          </p:cNvGrpSpPr>
          <p:nvPr userDrawn="1"/>
        </p:nvGrpSpPr>
        <p:grpSpPr bwMode="auto">
          <a:xfrm>
            <a:off x="2133600" y="4191000"/>
            <a:ext cx="4724400" cy="685800"/>
            <a:chOff x="1296" y="2832"/>
            <a:chExt cx="2976" cy="432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</p:grpSp>
      <p:grpSp>
        <p:nvGrpSpPr>
          <p:cNvPr id="26" name="Group 34"/>
          <p:cNvGrpSpPr>
            <a:grpSpLocks/>
          </p:cNvGrpSpPr>
          <p:nvPr userDrawn="1"/>
        </p:nvGrpSpPr>
        <p:grpSpPr bwMode="auto">
          <a:xfrm>
            <a:off x="2133600" y="4953000"/>
            <a:ext cx="4724400" cy="685800"/>
            <a:chOff x="1296" y="3360"/>
            <a:chExt cx="2976" cy="432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  <p:sp>
        <p:nvSpPr>
          <p:cNvPr id="31" name="Текст 55"/>
          <p:cNvSpPr>
            <a:spLocks noGrp="1"/>
          </p:cNvSpPr>
          <p:nvPr>
            <p:ph type="body" sz="quarter" idx="13"/>
          </p:nvPr>
        </p:nvSpPr>
        <p:spPr>
          <a:xfrm>
            <a:off x="2786050" y="285749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55"/>
          <p:cNvSpPr>
            <a:spLocks noGrp="1"/>
          </p:cNvSpPr>
          <p:nvPr>
            <p:ph type="body" sz="quarter" idx="14"/>
          </p:nvPr>
        </p:nvSpPr>
        <p:spPr>
          <a:xfrm>
            <a:off x="2786050" y="2071678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55"/>
          <p:cNvSpPr>
            <a:spLocks noGrp="1"/>
          </p:cNvSpPr>
          <p:nvPr>
            <p:ph type="body" sz="quarter" idx="15"/>
          </p:nvPr>
        </p:nvSpPr>
        <p:spPr>
          <a:xfrm>
            <a:off x="2857488" y="357187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55"/>
          <p:cNvSpPr>
            <a:spLocks noGrp="1"/>
          </p:cNvSpPr>
          <p:nvPr>
            <p:ph type="body" sz="quarter" idx="16"/>
          </p:nvPr>
        </p:nvSpPr>
        <p:spPr>
          <a:xfrm>
            <a:off x="2857488" y="5072074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55"/>
          <p:cNvSpPr>
            <a:spLocks noGrp="1"/>
          </p:cNvSpPr>
          <p:nvPr>
            <p:ph type="body" sz="quarter" idx="17"/>
          </p:nvPr>
        </p:nvSpPr>
        <p:spPr>
          <a:xfrm>
            <a:off x="2857488" y="428625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</a:t>
            </a:r>
            <a:endParaRPr lang="ru-RU" dirty="0"/>
          </a:p>
        </p:txBody>
      </p:sp>
      <p:pic>
        <p:nvPicPr>
          <p:cNvPr id="6" name="Picture 2" descr="http://interval-trans.ru/images/stories/globu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r="5512"/>
          <a:stretch/>
        </p:blipFill>
        <p:spPr bwMode="auto">
          <a:xfrm>
            <a:off x="2353245" y="1411941"/>
            <a:ext cx="4235814" cy="4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14784" r="13685" b="11200"/>
          <a:stretch/>
        </p:blipFill>
        <p:spPr>
          <a:xfrm>
            <a:off x="1414959" y="659222"/>
            <a:ext cx="5977915" cy="5732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77" y="3247699"/>
            <a:ext cx="304800" cy="30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44" y="3247699"/>
            <a:ext cx="304800" cy="30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53" y="4968555"/>
            <a:ext cx="304800" cy="30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28" y="1523271"/>
            <a:ext cx="304800" cy="304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17" y="1563615"/>
            <a:ext cx="304800" cy="304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83" y="4941661"/>
            <a:ext cx="304800" cy="304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38" y="5657523"/>
            <a:ext cx="304800" cy="304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85" y="858815"/>
            <a:ext cx="3048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2500"/>
          <a:stretch>
            <a:fillRect/>
          </a:stretch>
        </p:blipFill>
        <p:spPr>
          <a:xfrm>
            <a:off x="2571736" y="1000108"/>
            <a:ext cx="3786214" cy="5286412"/>
          </a:xfrm>
          <a:prstGeom prst="rect">
            <a:avLst/>
          </a:prstGeom>
        </p:spPr>
      </p:pic>
      <p:sp>
        <p:nvSpPr>
          <p:cNvPr id="17" name="Текст 55"/>
          <p:cNvSpPr>
            <a:spLocks noGrp="1"/>
          </p:cNvSpPr>
          <p:nvPr>
            <p:ph type="body" sz="quarter" idx="17" hasCustomPrompt="1"/>
          </p:nvPr>
        </p:nvSpPr>
        <p:spPr>
          <a:xfrm>
            <a:off x="3143240" y="392906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55"/>
          <p:cNvSpPr>
            <a:spLocks noGrp="1"/>
          </p:cNvSpPr>
          <p:nvPr>
            <p:ph type="body" sz="quarter" idx="18" hasCustomPrompt="1"/>
          </p:nvPr>
        </p:nvSpPr>
        <p:spPr>
          <a:xfrm>
            <a:off x="3214678" y="2643182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55"/>
          <p:cNvSpPr>
            <a:spLocks noGrp="1"/>
          </p:cNvSpPr>
          <p:nvPr>
            <p:ph type="body" sz="quarter" idx="19" hasCustomPrompt="1"/>
          </p:nvPr>
        </p:nvSpPr>
        <p:spPr>
          <a:xfrm>
            <a:off x="3214678" y="1357298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55"/>
          <p:cNvSpPr>
            <a:spLocks noGrp="1"/>
          </p:cNvSpPr>
          <p:nvPr>
            <p:ph type="body" sz="quarter" idx="20" hasCustomPrompt="1"/>
          </p:nvPr>
        </p:nvSpPr>
        <p:spPr>
          <a:xfrm>
            <a:off x="3214678" y="5214950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gray">
          <a:xfrm>
            <a:off x="4071934" y="2071678"/>
            <a:ext cx="2713037" cy="727075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ltGray">
          <a:xfrm>
            <a:off x="1285852" y="1928802"/>
            <a:ext cx="3378200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 userDrawn="1"/>
        </p:nvGrpSpPr>
        <p:grpSpPr bwMode="auto">
          <a:xfrm>
            <a:off x="642910" y="1928802"/>
            <a:ext cx="1130300" cy="1123950"/>
            <a:chOff x="2161" y="696"/>
            <a:chExt cx="1360" cy="1356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12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AutoShape 15"/>
          <p:cNvSpPr>
            <a:spLocks noChangeArrowheads="1"/>
          </p:cNvSpPr>
          <p:nvPr userDrawn="1"/>
        </p:nvSpPr>
        <p:spPr bwMode="gray">
          <a:xfrm>
            <a:off x="4214810" y="3500438"/>
            <a:ext cx="2713037" cy="728663"/>
          </a:xfrm>
          <a:prstGeom prst="chevron">
            <a:avLst>
              <a:gd name="adj" fmla="val 53109"/>
            </a:avLst>
          </a:prstGeom>
          <a:solidFill>
            <a:schemeClr val="bg2">
              <a:lumMod val="75000"/>
            </a:schemeClr>
          </a:soli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gray">
          <a:xfrm>
            <a:off x="1285852" y="3286124"/>
            <a:ext cx="3378200" cy="914400"/>
          </a:xfrm>
          <a:prstGeom prst="homePlate">
            <a:avLst>
              <a:gd name="adj" fmla="val 51551"/>
            </a:avLst>
          </a:prstGeom>
          <a:solidFill>
            <a:schemeClr val="accent5">
              <a:lumMod val="75000"/>
            </a:schemeClr>
          </a:soli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7"/>
          <p:cNvGrpSpPr>
            <a:grpSpLocks/>
          </p:cNvGrpSpPr>
          <p:nvPr userDrawn="1"/>
        </p:nvGrpSpPr>
        <p:grpSpPr bwMode="auto">
          <a:xfrm>
            <a:off x="642910" y="3286124"/>
            <a:ext cx="1130300" cy="1123950"/>
            <a:chOff x="2161" y="696"/>
            <a:chExt cx="1360" cy="1356"/>
          </a:xfrm>
        </p:grpSpPr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AutoShape 28"/>
          <p:cNvSpPr>
            <a:spLocks noChangeArrowheads="1"/>
          </p:cNvSpPr>
          <p:nvPr userDrawn="1"/>
        </p:nvSpPr>
        <p:spPr bwMode="gray">
          <a:xfrm>
            <a:off x="4071934" y="4714884"/>
            <a:ext cx="2713037" cy="728662"/>
          </a:xfrm>
          <a:prstGeom prst="chevron">
            <a:avLst>
              <a:gd name="adj" fmla="val 53109"/>
            </a:avLst>
          </a:pr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29"/>
          <p:cNvSpPr>
            <a:spLocks noChangeArrowheads="1"/>
          </p:cNvSpPr>
          <p:nvPr userDrawn="1"/>
        </p:nvSpPr>
        <p:spPr bwMode="ltGray">
          <a:xfrm>
            <a:off x="1285852" y="4572008"/>
            <a:ext cx="3378200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0"/>
          <p:cNvGrpSpPr>
            <a:grpSpLocks/>
          </p:cNvGrpSpPr>
          <p:nvPr userDrawn="1"/>
        </p:nvGrpSpPr>
        <p:grpSpPr bwMode="auto">
          <a:xfrm>
            <a:off x="642910" y="4572008"/>
            <a:ext cx="1130300" cy="1123950"/>
            <a:chOff x="2161" y="696"/>
            <a:chExt cx="1360" cy="1356"/>
          </a:xfrm>
        </p:grpSpPr>
        <p:grpSp>
          <p:nvGrpSpPr>
            <p:cNvPr id="36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8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10"/>
          </p:nvPr>
        </p:nvSpPr>
        <p:spPr>
          <a:xfrm>
            <a:off x="3214678" y="1214422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1"/>
          </p:nvPr>
        </p:nvSpPr>
        <p:spPr>
          <a:xfrm>
            <a:off x="1785918" y="214311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8" name="Текст 55"/>
          <p:cNvSpPr>
            <a:spLocks noGrp="1"/>
          </p:cNvSpPr>
          <p:nvPr>
            <p:ph type="body" sz="quarter" idx="12"/>
          </p:nvPr>
        </p:nvSpPr>
        <p:spPr>
          <a:xfrm>
            <a:off x="1785918" y="3571876"/>
            <a:ext cx="2428892" cy="571500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9" name="Текст 55"/>
          <p:cNvSpPr>
            <a:spLocks noGrp="1"/>
          </p:cNvSpPr>
          <p:nvPr>
            <p:ph type="body" sz="quarter" idx="13"/>
          </p:nvPr>
        </p:nvSpPr>
        <p:spPr>
          <a:xfrm>
            <a:off x="1857356" y="4786322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0" name="Текст 55"/>
          <p:cNvSpPr>
            <a:spLocks noGrp="1"/>
          </p:cNvSpPr>
          <p:nvPr>
            <p:ph type="body" sz="quarter" idx="14"/>
          </p:nvPr>
        </p:nvSpPr>
        <p:spPr>
          <a:xfrm>
            <a:off x="4500562" y="2214554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" name="Текст 55"/>
          <p:cNvSpPr>
            <a:spLocks noGrp="1"/>
          </p:cNvSpPr>
          <p:nvPr>
            <p:ph type="body" sz="quarter" idx="15"/>
          </p:nvPr>
        </p:nvSpPr>
        <p:spPr>
          <a:xfrm>
            <a:off x="4500562" y="3643314"/>
            <a:ext cx="2428892" cy="571500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2" name="Текст 55"/>
          <p:cNvSpPr>
            <a:spLocks noGrp="1"/>
          </p:cNvSpPr>
          <p:nvPr>
            <p:ph type="body" sz="quarter" idx="16"/>
          </p:nvPr>
        </p:nvSpPr>
        <p:spPr>
          <a:xfrm>
            <a:off x="4429124" y="4786322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AutoShape 2"/>
          <p:cNvSpPr>
            <a:spLocks noChangeArrowheads="1"/>
          </p:cNvSpPr>
          <p:nvPr userDrawn="1"/>
        </p:nvSpPr>
        <p:spPr bwMode="gray">
          <a:xfrm>
            <a:off x="1714480" y="2000240"/>
            <a:ext cx="5556250" cy="1447800"/>
          </a:xfrm>
          <a:prstGeom prst="roundRect">
            <a:avLst>
              <a:gd name="adj" fmla="val 11505"/>
            </a:avLst>
          </a:prstGeom>
          <a:solidFill>
            <a:srgbClr val="00B0F0"/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gray">
          <a:xfrm>
            <a:off x="2357422" y="2500306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5" descr="DO_circle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1714500" cy="1714500"/>
          </a:xfrm>
          <a:prstGeom prst="rect">
            <a:avLst/>
          </a:prstGeom>
          <a:noFill/>
        </p:spPr>
      </p:pic>
      <p:sp>
        <p:nvSpPr>
          <p:cNvPr id="12" name="AutoShape 8"/>
          <p:cNvSpPr>
            <a:spLocks noChangeArrowheads="1"/>
          </p:cNvSpPr>
          <p:nvPr userDrawn="1"/>
        </p:nvSpPr>
        <p:spPr bwMode="gray">
          <a:xfrm>
            <a:off x="1714480" y="3929066"/>
            <a:ext cx="5556250" cy="1447800"/>
          </a:xfrm>
          <a:prstGeom prst="roundRect">
            <a:avLst>
              <a:gd name="adj" fmla="val 11505"/>
            </a:avLst>
          </a:prstGeom>
          <a:solidFill>
            <a:srgbClr val="FFCC00"/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0"/>
          <p:cNvSpPr>
            <a:spLocks noChangeArrowheads="1"/>
          </p:cNvSpPr>
          <p:nvPr userDrawn="1"/>
        </p:nvSpPr>
        <p:spPr bwMode="gray">
          <a:xfrm>
            <a:off x="2428860" y="4429132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11" descr="DP_circle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1727200" cy="1727200"/>
          </a:xfrm>
          <a:prstGeom prst="rect">
            <a:avLst/>
          </a:prstGeom>
          <a:noFill/>
        </p:spPr>
      </p:pic>
      <p:sp>
        <p:nvSpPr>
          <p:cNvPr id="17" name="Текст 55"/>
          <p:cNvSpPr>
            <a:spLocks noGrp="1"/>
          </p:cNvSpPr>
          <p:nvPr>
            <p:ph type="body" sz="quarter" idx="10"/>
          </p:nvPr>
        </p:nvSpPr>
        <p:spPr>
          <a:xfrm>
            <a:off x="928662" y="2428868"/>
            <a:ext cx="1143008" cy="571500"/>
          </a:xfrm>
        </p:spPr>
        <p:txBody>
          <a:bodyPr>
            <a:noAutofit/>
          </a:bodyPr>
          <a:lstStyle>
            <a:lvl1pPr algn="ctr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Текст 55"/>
          <p:cNvSpPr>
            <a:spLocks noGrp="1"/>
          </p:cNvSpPr>
          <p:nvPr>
            <p:ph type="body" sz="quarter" idx="11"/>
          </p:nvPr>
        </p:nvSpPr>
        <p:spPr>
          <a:xfrm>
            <a:off x="2928926" y="2143116"/>
            <a:ext cx="2428892" cy="1214446"/>
          </a:xfrm>
        </p:spPr>
        <p:txBody>
          <a:bodyPr/>
          <a:lstStyle>
            <a:lvl1pPr>
              <a:buFont typeface="Arial" pitchFamily="34" charset="0"/>
              <a:buChar char="•"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Текст 55"/>
          <p:cNvSpPr>
            <a:spLocks noGrp="1"/>
          </p:cNvSpPr>
          <p:nvPr>
            <p:ph type="body" sz="quarter" idx="12"/>
          </p:nvPr>
        </p:nvSpPr>
        <p:spPr>
          <a:xfrm>
            <a:off x="3000364" y="4071942"/>
            <a:ext cx="2428892" cy="1214446"/>
          </a:xfrm>
        </p:spPr>
        <p:txBody>
          <a:bodyPr/>
          <a:lstStyle>
            <a:lvl1pPr>
              <a:buFont typeface="Arial" pitchFamily="34" charset="0"/>
              <a:buChar char="•"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Текст 55"/>
          <p:cNvSpPr>
            <a:spLocks noGrp="1"/>
          </p:cNvSpPr>
          <p:nvPr>
            <p:ph type="body" sz="quarter" idx="13"/>
          </p:nvPr>
        </p:nvSpPr>
        <p:spPr>
          <a:xfrm>
            <a:off x="1000100" y="4429132"/>
            <a:ext cx="1143008" cy="571500"/>
          </a:xfrm>
        </p:spPr>
        <p:txBody>
          <a:bodyPr>
            <a:noAutofit/>
          </a:bodyPr>
          <a:lstStyle>
            <a:lvl1pPr algn="ctr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Нижний колонтитул</a:t>
            </a:r>
            <a:endParaRPr lang="ru-RU" dirty="0"/>
          </a:p>
        </p:txBody>
      </p:sp>
      <p:sp>
        <p:nvSpPr>
          <p:cNvPr id="5" name="Oval 2"/>
          <p:cNvSpPr>
            <a:spLocks noChangeArrowheads="1"/>
          </p:cNvSpPr>
          <p:nvPr userDrawn="1"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rgbClr val="007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 userDrawn="1"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accent3">
              <a:lumMod val="50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1147763" y="2422525"/>
            <a:ext cx="3106737" cy="3076575"/>
            <a:chOff x="723" y="1673"/>
            <a:chExt cx="1957" cy="1938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4"/>
          <p:cNvGrpSpPr>
            <a:grpSpLocks/>
          </p:cNvGrpSpPr>
          <p:nvPr userDrawn="1"/>
        </p:nvGrpSpPr>
        <p:grpSpPr bwMode="auto">
          <a:xfrm>
            <a:off x="4668838" y="2417763"/>
            <a:ext cx="3190875" cy="3081337"/>
            <a:chOff x="2941" y="1670"/>
            <a:chExt cx="2010" cy="1941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lang="ru-RU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>
              <a:off x="2941" y="314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1600" b="1" dirty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F8F8F8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1500166" y="2643182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3"/>
          </p:nvPr>
        </p:nvSpPr>
        <p:spPr>
          <a:xfrm>
            <a:off x="1571604" y="3143248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9"/>
          <p:cNvSpPr>
            <a:spLocks noGrp="1"/>
          </p:cNvSpPr>
          <p:nvPr>
            <p:ph type="body" sz="quarter" idx="14"/>
          </p:nvPr>
        </p:nvSpPr>
        <p:spPr>
          <a:xfrm>
            <a:off x="1571604" y="3714752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5"/>
          </p:nvPr>
        </p:nvSpPr>
        <p:spPr>
          <a:xfrm>
            <a:off x="1500166" y="4786322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16"/>
          </p:nvPr>
        </p:nvSpPr>
        <p:spPr>
          <a:xfrm>
            <a:off x="5072066" y="2643182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9"/>
          <p:cNvSpPr>
            <a:spLocks noGrp="1"/>
          </p:cNvSpPr>
          <p:nvPr>
            <p:ph type="body" sz="quarter" idx="17"/>
          </p:nvPr>
        </p:nvSpPr>
        <p:spPr>
          <a:xfrm>
            <a:off x="1571604" y="4214818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29"/>
          <p:cNvSpPr>
            <a:spLocks noGrp="1"/>
          </p:cNvSpPr>
          <p:nvPr>
            <p:ph type="body" sz="quarter" idx="18"/>
          </p:nvPr>
        </p:nvSpPr>
        <p:spPr>
          <a:xfrm>
            <a:off x="5072066" y="3143248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Текст 29"/>
          <p:cNvSpPr>
            <a:spLocks noGrp="1"/>
          </p:cNvSpPr>
          <p:nvPr>
            <p:ph type="body" sz="quarter" idx="19"/>
          </p:nvPr>
        </p:nvSpPr>
        <p:spPr>
          <a:xfrm>
            <a:off x="5072066" y="3714752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9"/>
          <p:cNvSpPr>
            <a:spLocks noGrp="1"/>
          </p:cNvSpPr>
          <p:nvPr>
            <p:ph type="body" sz="quarter" idx="20"/>
          </p:nvPr>
        </p:nvSpPr>
        <p:spPr>
          <a:xfrm>
            <a:off x="5072066" y="4214818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29"/>
          <p:cNvSpPr>
            <a:spLocks noGrp="1"/>
          </p:cNvSpPr>
          <p:nvPr>
            <p:ph type="body" sz="quarter" idx="21"/>
          </p:nvPr>
        </p:nvSpPr>
        <p:spPr>
          <a:xfrm>
            <a:off x="5143504" y="4786322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1571604" y="5429264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5143504" y="5429264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40" y="1643050"/>
            <a:ext cx="2286016" cy="357188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Нижний колонтитул</a:t>
            </a:r>
            <a:endParaRPr lang="ru-RU" dirty="0"/>
          </a:p>
        </p:txBody>
      </p:sp>
      <p:pic>
        <p:nvPicPr>
          <p:cNvPr id="6" name="Picture 3" descr="RY_circle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71678"/>
            <a:ext cx="2024062" cy="2025650"/>
          </a:xfrm>
          <a:prstGeom prst="rect">
            <a:avLst/>
          </a:prstGeom>
          <a:noFill/>
        </p:spPr>
      </p:pic>
      <p:pic>
        <p:nvPicPr>
          <p:cNvPr id="7" name="Picture 4" descr="LB_circle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146300" cy="2146300"/>
          </a:xfrm>
          <a:prstGeom prst="rect">
            <a:avLst/>
          </a:prstGeom>
          <a:noFill/>
        </p:spPr>
      </p:pic>
      <p:pic>
        <p:nvPicPr>
          <p:cNvPr id="8" name="Picture 5" descr="O_chevron001"/>
          <p:cNvPicPr>
            <a:picLocks noChangeAspect="1" noChangeArrowheads="1"/>
          </p:cNvPicPr>
          <p:nvPr userDrawn="1"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643174" y="2786058"/>
            <a:ext cx="517525" cy="582613"/>
          </a:xfrm>
          <a:prstGeom prst="rect">
            <a:avLst/>
          </a:prstGeom>
          <a:noFill/>
        </p:spPr>
      </p:pic>
      <p:pic>
        <p:nvPicPr>
          <p:cNvPr id="9" name="Picture 6" descr="O_chevron001"/>
          <p:cNvPicPr>
            <a:picLocks noChangeAspect="1" noChangeArrowheads="1"/>
          </p:cNvPicPr>
          <p:nvPr userDrawn="1"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500694" y="2786058"/>
            <a:ext cx="517525" cy="582612"/>
          </a:xfrm>
          <a:prstGeom prst="rect">
            <a:avLst/>
          </a:prstGeom>
          <a:noFill/>
        </p:spPr>
      </p:pic>
      <p:pic>
        <p:nvPicPr>
          <p:cNvPr id="10" name="Picture 7" descr="YG_circle00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000240"/>
            <a:ext cx="2182813" cy="2182813"/>
          </a:xfrm>
          <a:prstGeom prst="rect">
            <a:avLst/>
          </a:prstGeom>
          <a:noFill/>
        </p:spPr>
      </p:pic>
      <p:sp>
        <p:nvSpPr>
          <p:cNvPr id="15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857224" y="2786058"/>
            <a:ext cx="1214446" cy="714380"/>
          </a:xfrm>
        </p:spPr>
        <p:txBody>
          <a:bodyPr>
            <a:normAutofit/>
          </a:bodyPr>
          <a:lstStyle>
            <a:lvl1pPr algn="ctr">
              <a:buFontTx/>
              <a:buNone/>
              <a:defRPr sz="16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16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3714744" y="2714620"/>
            <a:ext cx="1214446" cy="714380"/>
          </a:xfrm>
        </p:spPr>
        <p:txBody>
          <a:bodyPr>
            <a:normAutofit/>
          </a:bodyPr>
          <a:lstStyle>
            <a:lvl1pPr algn="ctr">
              <a:buFontTx/>
              <a:buNone/>
              <a:defRPr sz="16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17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6500826" y="2786058"/>
            <a:ext cx="1214446" cy="714380"/>
          </a:xfrm>
        </p:spPr>
        <p:txBody>
          <a:bodyPr>
            <a:normAutofit/>
          </a:bodyPr>
          <a:lstStyle>
            <a:lvl1pPr algn="ctr">
              <a:buFontTx/>
              <a:buNone/>
              <a:defRPr sz="16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 dirty="0"/>
          </a:p>
        </p:txBody>
      </p:sp>
      <p:sp>
        <p:nvSpPr>
          <p:cNvPr id="6" name="Freeform 3"/>
          <p:cNvSpPr>
            <a:spLocks/>
          </p:cNvSpPr>
          <p:nvPr userDrawn="1"/>
        </p:nvSpPr>
        <p:spPr bwMode="gray">
          <a:xfrm>
            <a:off x="2336800" y="3570288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4"/>
          <p:cNvSpPr>
            <a:spLocks/>
          </p:cNvSpPr>
          <p:nvPr userDrawn="1"/>
        </p:nvSpPr>
        <p:spPr bwMode="gray">
          <a:xfrm>
            <a:off x="4256088" y="3505200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 flipH="1">
            <a:off x="4656138" y="3570288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1974850" y="2343150"/>
            <a:ext cx="1362075" cy="1322388"/>
            <a:chOff x="4320" y="1152"/>
            <a:chExt cx="414" cy="402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3754438" y="2343150"/>
            <a:ext cx="1362075" cy="1322388"/>
            <a:chOff x="4320" y="1152"/>
            <a:chExt cx="414" cy="40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3"/>
          <p:cNvGrpSpPr>
            <a:grpSpLocks/>
          </p:cNvGrpSpPr>
          <p:nvPr userDrawn="1"/>
        </p:nvGrpSpPr>
        <p:grpSpPr bwMode="auto">
          <a:xfrm>
            <a:off x="5541963" y="2352675"/>
            <a:ext cx="1362075" cy="1322388"/>
            <a:chOff x="4320" y="1152"/>
            <a:chExt cx="414" cy="402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AutoShape 19"/>
          <p:cNvSpPr>
            <a:spLocks noChangeArrowheads="1"/>
          </p:cNvSpPr>
          <p:nvPr userDrawn="1"/>
        </p:nvSpPr>
        <p:spPr bwMode="ltGray">
          <a:xfrm>
            <a:off x="1357290" y="5143512"/>
            <a:ext cx="6238875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22"/>
          </p:nvPr>
        </p:nvSpPr>
        <p:spPr>
          <a:xfrm>
            <a:off x="2000232" y="2714620"/>
            <a:ext cx="1214446" cy="714380"/>
          </a:xfrm>
        </p:spPr>
        <p:txBody>
          <a:bodyPr>
            <a:noAutofit/>
          </a:bodyPr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23"/>
          </p:nvPr>
        </p:nvSpPr>
        <p:spPr>
          <a:xfrm>
            <a:off x="3786182" y="2786058"/>
            <a:ext cx="1214446" cy="714380"/>
          </a:xfrm>
        </p:spPr>
        <p:txBody>
          <a:bodyPr>
            <a:noAutofit/>
          </a:bodyPr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" name="Текст 29"/>
          <p:cNvSpPr>
            <a:spLocks noGrp="1"/>
          </p:cNvSpPr>
          <p:nvPr>
            <p:ph type="body" sz="quarter" idx="24"/>
          </p:nvPr>
        </p:nvSpPr>
        <p:spPr>
          <a:xfrm>
            <a:off x="5715008" y="2786058"/>
            <a:ext cx="1214446" cy="714380"/>
          </a:xfrm>
        </p:spPr>
        <p:txBody>
          <a:bodyPr>
            <a:noAutofit/>
          </a:bodyPr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1500166" y="5286388"/>
            <a:ext cx="5929354" cy="714380"/>
          </a:xfrm>
        </p:spPr>
        <p:txBody>
          <a:bodyPr>
            <a:noAutofit/>
          </a:bodyPr>
          <a:lstStyle>
            <a:lvl1pPr algn="l">
              <a:buFontTx/>
              <a:buNone/>
              <a:defRPr sz="18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 smtClean="0"/>
              <a:t>Образец 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тьяна\Desktop\КидБург\Презентация\beautiful-multi-color-design-with-black-background-3d-gaming-hd-wallpapers-1920-x-1200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 l="4688" t="61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7224" y="5000636"/>
            <a:ext cx="7772400" cy="8080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4286256"/>
            <a:ext cx="7772400" cy="692148"/>
          </a:xfr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14810" y="6215082"/>
            <a:ext cx="2133600" cy="365125"/>
          </a:xfrm>
        </p:spPr>
        <p:txBody>
          <a:bodyPr/>
          <a:lstStyle/>
          <a:p>
            <a:pPr algn="r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8992" y="214290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тьяна\Desktop\КидБург\Презентация\beautiful-multi-color-design-with-black-background-3d-gaming-hd-wallpapers-1920-x-1200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 l="4688" t="61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636"/>
            <a:ext cx="7772400" cy="8080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/>
          <a:lstStyle>
            <a:lvl1pPr algn="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4286256"/>
            <a:ext cx="7772400" cy="692148"/>
          </a:xfr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14810" y="6215082"/>
            <a:ext cx="2133600" cy="365125"/>
          </a:xfrm>
        </p:spPr>
        <p:txBody>
          <a:bodyPr/>
          <a:lstStyle/>
          <a:p>
            <a:pPr algn="r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8992" y="214290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 dirty="0"/>
          </a:p>
        </p:txBody>
      </p:sp>
      <p:sp>
        <p:nvSpPr>
          <p:cNvPr id="1026" name="AutoShape 2" descr="https://archiv8.com/img/macbook_containe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rchiv8.com/img/macbook_containe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st03.kakprosto.ru/images/article/2012/2/22/1_52550c5f40cce52550c5f40d39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642910" y="1214422"/>
            <a:ext cx="7286676" cy="464347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2"/>
          </p:nvPr>
        </p:nvSpPr>
        <p:spPr>
          <a:xfrm>
            <a:off x="928662" y="1571612"/>
            <a:ext cx="6643688" cy="3929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 dirty="0"/>
          </a:p>
        </p:txBody>
      </p:sp>
      <p:sp>
        <p:nvSpPr>
          <p:cNvPr id="1026" name="AutoShape 2" descr="https://archiv8.com/img/macbook_containe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rchiv8.com/img/macbook_containe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st03.kakprosto.ru/images/article/2012/2/22/1_52550c5f40cce52550c5f40d39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642910" y="1214422"/>
            <a:ext cx="3429024" cy="4643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429124" y="1214422"/>
            <a:ext cx="3429024" cy="4643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2"/>
          </p:nvPr>
        </p:nvSpPr>
        <p:spPr>
          <a:xfrm>
            <a:off x="928662" y="1571612"/>
            <a:ext cx="3000396" cy="40005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3"/>
          </p:nvPr>
        </p:nvSpPr>
        <p:spPr>
          <a:xfrm>
            <a:off x="4714875" y="1643063"/>
            <a:ext cx="2928938" cy="3929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FCC8B-1F8E-48BC-B614-5CC575A8D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00562" y="2000240"/>
            <a:ext cx="3429024" cy="4071966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00562" y="1285860"/>
            <a:ext cx="3429024" cy="5715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42910" y="1285860"/>
            <a:ext cx="3429024" cy="571504"/>
          </a:xfrm>
          <a:prstGeom prst="rect">
            <a:avLst/>
          </a:prstGeom>
          <a:gradFill flip="none" rotWithShape="1">
            <a:gsLst>
              <a:gs pos="0">
                <a:srgbClr val="74C72F">
                  <a:tint val="66000"/>
                  <a:satMod val="160000"/>
                </a:srgbClr>
              </a:gs>
              <a:gs pos="50000">
                <a:srgbClr val="74C72F">
                  <a:tint val="44500"/>
                  <a:satMod val="160000"/>
                </a:srgbClr>
              </a:gs>
              <a:gs pos="100000">
                <a:srgbClr val="74C72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42910" y="2000240"/>
            <a:ext cx="3429024" cy="4071966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714375" y="1357313"/>
            <a:ext cx="3357563" cy="428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4"/>
          </p:nvPr>
        </p:nvSpPr>
        <p:spPr>
          <a:xfrm>
            <a:off x="4572000" y="1357313"/>
            <a:ext cx="3286125" cy="428625"/>
          </a:xfrm>
          <a:gradFill flip="none" rotWithShape="1">
            <a:gsLst>
              <a:gs pos="0">
                <a:srgbClr val="74C72F">
                  <a:tint val="66000"/>
                  <a:satMod val="160000"/>
                </a:srgbClr>
              </a:gs>
              <a:gs pos="50000">
                <a:srgbClr val="74C72F">
                  <a:tint val="44500"/>
                  <a:satMod val="160000"/>
                </a:srgbClr>
              </a:gs>
              <a:gs pos="100000">
                <a:srgbClr val="74C72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5"/>
          </p:nvPr>
        </p:nvSpPr>
        <p:spPr>
          <a:xfrm>
            <a:off x="714348" y="2000240"/>
            <a:ext cx="3357586" cy="400052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6"/>
          </p:nvPr>
        </p:nvSpPr>
        <p:spPr>
          <a:xfrm>
            <a:off x="4500563" y="2000250"/>
            <a:ext cx="3357562" cy="40005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Нижний колонтитул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FCC8B-1F8E-48BC-B614-5CC575A8D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165-CFB7-418A-AB34-E5433E88C053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</a:t>
            </a:r>
            <a:endParaRPr lang="ru-RU" dirty="0"/>
          </a:p>
        </p:txBody>
      </p:sp>
      <p:sp>
        <p:nvSpPr>
          <p:cNvPr id="5" name="Rectangle 46"/>
          <p:cNvSpPr>
            <a:spLocks noChangeArrowheads="1"/>
          </p:cNvSpPr>
          <p:nvPr userDrawn="1"/>
        </p:nvSpPr>
        <p:spPr bwMode="gray">
          <a:xfrm>
            <a:off x="-27463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 userDrawn="1"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 userDrawn="1"/>
        </p:nvSpPr>
        <p:spPr bwMode="ltGray">
          <a:xfrm rot="5400000" flipH="1">
            <a:off x="-1766137" y="190895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gray">
          <a:xfrm>
            <a:off x="1981200" y="52514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9" name="AutoShape 5"/>
          <p:cNvSpPr>
            <a:spLocks noChangeArrowheads="1"/>
          </p:cNvSpPr>
          <p:nvPr userDrawn="1"/>
        </p:nvSpPr>
        <p:spPr bwMode="gray">
          <a:xfrm>
            <a:off x="2393950" y="44243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10" name="AutoShape 6"/>
          <p:cNvSpPr>
            <a:spLocks noChangeArrowheads="1"/>
          </p:cNvSpPr>
          <p:nvPr userDrawn="1"/>
        </p:nvSpPr>
        <p:spPr bwMode="gray">
          <a:xfrm>
            <a:off x="2438400" y="36115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11" name="AutoShape 7"/>
          <p:cNvSpPr>
            <a:spLocks noChangeArrowheads="1"/>
          </p:cNvSpPr>
          <p:nvPr userDrawn="1"/>
        </p:nvSpPr>
        <p:spPr bwMode="gray">
          <a:xfrm>
            <a:off x="2286000" y="27432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12" name="AutoShape 8"/>
          <p:cNvSpPr>
            <a:spLocks noChangeArrowheads="1"/>
          </p:cNvSpPr>
          <p:nvPr userDrawn="1"/>
        </p:nvSpPr>
        <p:spPr bwMode="gray">
          <a:xfrm>
            <a:off x="1785918" y="1928802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" name="Group 16"/>
          <p:cNvGrpSpPr>
            <a:grpSpLocks/>
          </p:cNvGrpSpPr>
          <p:nvPr userDrawn="1"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" name="Group 23"/>
          <p:cNvGrpSpPr>
            <a:grpSpLocks/>
          </p:cNvGrpSpPr>
          <p:nvPr userDrawn="1"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2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30"/>
          <p:cNvGrpSpPr>
            <a:grpSpLocks/>
          </p:cNvGrpSpPr>
          <p:nvPr userDrawn="1"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3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" name="Group 37"/>
          <p:cNvGrpSpPr>
            <a:grpSpLocks/>
          </p:cNvGrpSpPr>
          <p:nvPr userDrawn="1"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4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" name="Текст 55"/>
          <p:cNvSpPr>
            <a:spLocks noGrp="1"/>
          </p:cNvSpPr>
          <p:nvPr>
            <p:ph type="body" sz="quarter" idx="12"/>
          </p:nvPr>
        </p:nvSpPr>
        <p:spPr>
          <a:xfrm>
            <a:off x="2071670" y="5286388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Текст 55"/>
          <p:cNvSpPr>
            <a:spLocks noGrp="1"/>
          </p:cNvSpPr>
          <p:nvPr>
            <p:ph type="body" sz="quarter" idx="13"/>
          </p:nvPr>
        </p:nvSpPr>
        <p:spPr>
          <a:xfrm>
            <a:off x="2428860" y="285749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55"/>
          <p:cNvSpPr>
            <a:spLocks noGrp="1"/>
          </p:cNvSpPr>
          <p:nvPr>
            <p:ph type="body" sz="quarter" idx="14"/>
          </p:nvPr>
        </p:nvSpPr>
        <p:spPr>
          <a:xfrm>
            <a:off x="2571736" y="3643314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Текст 55"/>
          <p:cNvSpPr>
            <a:spLocks noGrp="1"/>
          </p:cNvSpPr>
          <p:nvPr>
            <p:ph type="body" sz="quarter" idx="15"/>
          </p:nvPr>
        </p:nvSpPr>
        <p:spPr>
          <a:xfrm>
            <a:off x="2500298" y="4500570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2" name="Текст 55"/>
          <p:cNvSpPr>
            <a:spLocks noGrp="1"/>
          </p:cNvSpPr>
          <p:nvPr>
            <p:ph type="body" sz="quarter" idx="16"/>
          </p:nvPr>
        </p:nvSpPr>
        <p:spPr>
          <a:xfrm>
            <a:off x="1857356" y="2000240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Текст 55"/>
          <p:cNvSpPr>
            <a:spLocks noGrp="1"/>
          </p:cNvSpPr>
          <p:nvPr>
            <p:ph type="body" sz="quarter" idx="17" hasCustomPrompt="1"/>
          </p:nvPr>
        </p:nvSpPr>
        <p:spPr>
          <a:xfrm>
            <a:off x="2000232" y="1071546"/>
            <a:ext cx="2428892" cy="571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C:\Users\Татьяна\Desktop\Безымянный.png"/>
          <p:cNvPicPr>
            <a:picLocks noChangeAspect="1" noChangeArrowheads="1"/>
          </p:cNvPicPr>
          <p:nvPr/>
        </p:nvPicPr>
        <p:blipFill>
          <a:blip r:embed="rId20" cstate="print">
            <a:lum bright="10000" contrast="20000"/>
          </a:blip>
          <a:srcRect t="83840" b="3947"/>
          <a:stretch>
            <a:fillRect/>
          </a:stretch>
        </p:blipFill>
        <p:spPr bwMode="auto">
          <a:xfrm>
            <a:off x="2428860" y="6143644"/>
            <a:ext cx="3357554" cy="437058"/>
          </a:xfrm>
          <a:prstGeom prst="rect">
            <a:avLst/>
          </a:prstGeom>
          <a:noFill/>
        </p:spPr>
      </p:pic>
      <p:pic>
        <p:nvPicPr>
          <p:cNvPr id="16" name="Picture 9" descr="C:\Users\Татьяна\Desktop\Безымянный.png"/>
          <p:cNvPicPr>
            <a:picLocks noChangeAspect="1" noChangeArrowheads="1"/>
          </p:cNvPicPr>
          <p:nvPr/>
        </p:nvPicPr>
        <p:blipFill>
          <a:blip r:embed="rId20" cstate="print">
            <a:lum bright="10000" contrast="20000"/>
          </a:blip>
          <a:srcRect b="3947"/>
          <a:stretch>
            <a:fillRect/>
          </a:stretch>
        </p:blipFill>
        <p:spPr bwMode="auto">
          <a:xfrm>
            <a:off x="5786446" y="3143248"/>
            <a:ext cx="3357554" cy="3437454"/>
          </a:xfrm>
          <a:prstGeom prst="rect">
            <a:avLst/>
          </a:prstGeom>
          <a:noFill/>
        </p:spPr>
      </p:pic>
      <p:sp>
        <p:nvSpPr>
          <p:cNvPr id="14" name="Половина рамки 13"/>
          <p:cNvSpPr/>
          <p:nvPr/>
        </p:nvSpPr>
        <p:spPr>
          <a:xfrm rot="16200000">
            <a:off x="1357302" y="-928698"/>
            <a:ext cx="6429396" cy="9144000"/>
          </a:xfrm>
          <a:prstGeom prst="halfFrame">
            <a:avLst>
              <a:gd name="adj1" fmla="val 3530"/>
              <a:gd name="adj2" fmla="val 3307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52"/>
            <a:ext cx="7715272" cy="785794"/>
          </a:xfrm>
          <a:prstGeom prst="rect">
            <a:avLst/>
          </a:prstGeom>
          <a:solidFill>
            <a:srgbClr val="74C7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4114800" cy="40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4282" y="6000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3165-CFB7-418A-AB34-E5433E88C053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1472" y="6215082"/>
            <a:ext cx="192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Попкова Т.В.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Рамка 14"/>
          <p:cNvSpPr/>
          <p:nvPr/>
        </p:nvSpPr>
        <p:spPr>
          <a:xfrm>
            <a:off x="0" y="6357934"/>
            <a:ext cx="785818" cy="500066"/>
          </a:xfrm>
          <a:prstGeom prst="frame">
            <a:avLst/>
          </a:prstGeom>
          <a:solidFill>
            <a:srgbClr val="74C7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142852"/>
            <a:ext cx="1428728" cy="7858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500810"/>
            <a:ext cx="642942" cy="3571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7715272" y="142852"/>
            <a:ext cx="1428728" cy="857256"/>
          </a:xfrm>
          <a:prstGeom prst="frame">
            <a:avLst/>
          </a:prstGeom>
          <a:solidFill>
            <a:srgbClr val="74C7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9" descr="C:\Users\Татьяна\Desktop\Безымянный.png"/>
          <p:cNvPicPr>
            <a:picLocks noChangeAspect="1" noChangeArrowheads="1"/>
          </p:cNvPicPr>
          <p:nvPr/>
        </p:nvPicPr>
        <p:blipFill>
          <a:blip r:embed="rId20" cstate="print">
            <a:lum bright="10000" contrast="20000"/>
          </a:blip>
          <a:srcRect l="73586" t="27947" b="16160"/>
          <a:stretch>
            <a:fillRect/>
          </a:stretch>
        </p:blipFill>
        <p:spPr bwMode="auto">
          <a:xfrm>
            <a:off x="8286776" y="1142984"/>
            <a:ext cx="857224" cy="2000264"/>
          </a:xfrm>
          <a:prstGeom prst="rect">
            <a:avLst/>
          </a:prstGeom>
          <a:noFill/>
        </p:spPr>
      </p:pic>
      <p:pic>
        <p:nvPicPr>
          <p:cNvPr id="20482" name="Picture 2" descr="http://slinky.me/uploads/pic/8/slinky_me_543b2264b5ef1.gif"/>
          <p:cNvPicPr>
            <a:picLocks noChangeAspect="1" noChangeArrowheads="1" noCrop="1"/>
          </p:cNvPicPr>
          <p:nvPr/>
        </p:nvPicPr>
        <p:blipFill>
          <a:blip r:embed="rId21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290"/>
            <a:ext cx="1224650" cy="714380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14290"/>
            <a:ext cx="642942" cy="4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69" r:id="rId4"/>
    <p:sldLayoutId id="2147483653" r:id="rId5"/>
    <p:sldLayoutId id="2147483668" r:id="rId6"/>
    <p:sldLayoutId id="2147483670" r:id="rId7"/>
    <p:sldLayoutId id="2147483657" r:id="rId8"/>
    <p:sldLayoutId id="2147483671" r:id="rId9"/>
    <p:sldLayoutId id="2147483672" r:id="rId10"/>
    <p:sldLayoutId id="2147483673" r:id="rId11"/>
    <p:sldLayoutId id="2147483674" r:id="rId12"/>
    <p:sldLayoutId id="2147483660" r:id="rId13"/>
    <p:sldLayoutId id="2147483654" r:id="rId14"/>
    <p:sldLayoutId id="2147483661" r:id="rId15"/>
    <p:sldLayoutId id="2147483662" r:id="rId16"/>
    <p:sldLayoutId id="2147483665" r:id="rId17"/>
    <p:sldLayoutId id="2147483664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348880"/>
            <a:ext cx="5076056" cy="276445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ИНФОРМАЦИОННАЯ БЕЗОПАСНОСТЬ ДЕТЕЙ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ПРИОРИТЕТ ВОСПИТАНИЯ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12768" cy="1008112"/>
          </a:xfrm>
        </p:spPr>
        <p:txBody>
          <a:bodyPr>
            <a:noAutofit/>
          </a:bodyPr>
          <a:lstStyle/>
          <a:p>
            <a:r>
              <a:rPr lang="ru-RU" sz="3600" dirty="0"/>
              <a:t>Интернет – новый наркотик 21 века!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928662" y="1700808"/>
            <a:ext cx="6643688" cy="37998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Видеоигры </a:t>
            </a:r>
            <a:r>
              <a:rPr lang="ru-RU" sz="2000" dirty="0"/>
              <a:t>провоцируют выработку дофамина (гормона вызывающего химическое удовольствие, стимулирующего систему вознаграждения </a:t>
            </a:r>
            <a:r>
              <a:rPr lang="ru-RU" sz="2000" dirty="0" smtClean="0"/>
              <a:t>мозга)</a:t>
            </a:r>
          </a:p>
          <a:p>
            <a:r>
              <a:rPr lang="ru-RU" sz="2000" dirty="0" smtClean="0"/>
              <a:t>Количество </a:t>
            </a:r>
            <a:r>
              <a:rPr lang="ru-RU" sz="2000" dirty="0"/>
              <a:t>дофамина, высвобождаемого в процессе видеоигры сопоставимо с действием таких наркотиков как </a:t>
            </a:r>
            <a:r>
              <a:rPr lang="ru-RU" sz="2000" dirty="0" err="1"/>
              <a:t>амфетамин</a:t>
            </a:r>
            <a:r>
              <a:rPr lang="ru-RU" sz="2000" dirty="0"/>
              <a:t> и </a:t>
            </a:r>
            <a:r>
              <a:rPr lang="ru-RU" sz="2000" dirty="0" err="1" smtClean="0"/>
              <a:t>риталин</a:t>
            </a:r>
            <a:endParaRPr lang="ru-RU" sz="2000" dirty="0"/>
          </a:p>
          <a:p>
            <a:r>
              <a:rPr lang="ru-RU" sz="2000" dirty="0" smtClean="0"/>
              <a:t>Чем </a:t>
            </a:r>
            <a:r>
              <a:rPr lang="ru-RU" sz="2000" dirty="0"/>
              <a:t>больше времени ребенок играет, тем дольше ему хочется играть, чтобы получить тот же уровень </a:t>
            </a:r>
            <a:r>
              <a:rPr lang="ru-RU" sz="2000" dirty="0" smtClean="0"/>
              <a:t>удовольствия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040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Опасности интернет-пространства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2693"/>
            <a:ext cx="3024336" cy="4105575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14875" y="1340768"/>
            <a:ext cx="292893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Анонимность интернет-пространства даёт много возможностей для манипулирования детской психикой, и нанесения психологических травм</a:t>
            </a:r>
          </a:p>
          <a:p>
            <a:r>
              <a:rPr lang="ru-RU" sz="2000" dirty="0" err="1" smtClean="0"/>
              <a:t>Киберзапугивание</a:t>
            </a:r>
            <a:endParaRPr lang="ru-RU" sz="2000" dirty="0" smtClean="0"/>
          </a:p>
          <a:p>
            <a:r>
              <a:rPr lang="ru-RU" sz="2000" dirty="0" err="1" smtClean="0"/>
              <a:t>Груминг</a:t>
            </a:r>
            <a:endParaRPr lang="ru-RU" sz="2000" dirty="0" smtClean="0"/>
          </a:p>
          <a:p>
            <a:r>
              <a:rPr lang="ru-RU" sz="2000" dirty="0" err="1" smtClean="0"/>
              <a:t>Кибербуллинг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660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34076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Второклассники одной из московских школ, у которых были смартфоны с установленными мессенджерами, получили в </a:t>
            </a:r>
            <a:r>
              <a:rPr lang="ru-RU" sz="2000" b="1" dirty="0" err="1"/>
              <a:t>WhatsApp</a:t>
            </a:r>
            <a:r>
              <a:rPr lang="ru-RU" sz="2000" b="1" dirty="0"/>
              <a:t> вот такое сообщение (орфография и пунктуация сохранены):</a:t>
            </a:r>
          </a:p>
          <a:p>
            <a:r>
              <a:rPr lang="ru-RU" sz="2000" b="1" dirty="0"/>
              <a:t>«Всем привет я девочка Карина мне 200 лет</a:t>
            </a:r>
          </a:p>
          <a:p>
            <a:r>
              <a:rPr lang="ru-RU" sz="2000" b="1" dirty="0"/>
              <a:t>Я умерла давно меня убили в 18 лет</a:t>
            </a:r>
          </a:p>
          <a:p>
            <a:r>
              <a:rPr lang="ru-RU" sz="2000" b="1" dirty="0"/>
              <a:t>Если ты не отправишь это 18 людям то ночью я позвоню в 00:00 и буду стоять возле твоей кровати с ножом</a:t>
            </a:r>
          </a:p>
          <a:p>
            <a:r>
              <a:rPr lang="ru-RU" sz="2000" b="1" dirty="0"/>
              <a:t>1 случай мальчик по имени Сергей был очень глупый</a:t>
            </a:r>
          </a:p>
          <a:p>
            <a:r>
              <a:rPr lang="ru-RU" sz="2000" b="1" dirty="0"/>
              <a:t>И он не отправил 18 людям и я убила его и родителей</a:t>
            </a:r>
          </a:p>
          <a:p>
            <a:r>
              <a:rPr lang="ru-RU" sz="2000" b="1" dirty="0"/>
              <a:t>2 случай девочка по имени Кристина была тоже глупой и она только </a:t>
            </a:r>
            <a:r>
              <a:rPr lang="ru-RU" sz="2000" b="1" dirty="0" err="1"/>
              <a:t>отпривила</a:t>
            </a:r>
            <a:r>
              <a:rPr lang="ru-RU" sz="2000" b="1" dirty="0"/>
              <a:t> 10 людям и ее родителей убила я</a:t>
            </a:r>
          </a:p>
          <a:p>
            <a:r>
              <a:rPr lang="ru-RU" sz="2000" b="1" dirty="0"/>
              <a:t>3 случай мальчик по имени Давид был очень умный и он отправил 18 людям и его Мама нашла в квартире 1000000</a:t>
            </a:r>
          </a:p>
          <a:p>
            <a:r>
              <a:rPr lang="ru-RU" sz="2000" b="1" dirty="0"/>
              <a:t>Время прошло я за тобой слежу у тебя ровно 10 минут!!!!!!!!!!!!!»</a:t>
            </a:r>
          </a:p>
        </p:txBody>
      </p:sp>
    </p:spTree>
    <p:extLst>
      <p:ext uri="{BB962C8B-B14F-4D97-AF65-F5344CB8AC3E}">
        <p14:creationId xmlns:p14="http://schemas.microsoft.com/office/powerpoint/2010/main" val="21630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Киберзапугивание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928662" y="1268760"/>
            <a:ext cx="3000396" cy="4464496"/>
          </a:xfrm>
        </p:spPr>
        <p:txBody>
          <a:bodyPr>
            <a:noAutofit/>
          </a:bodyPr>
          <a:lstStyle/>
          <a:p>
            <a:r>
              <a:rPr lang="ru-RU" dirty="0" smtClean="0"/>
              <a:t>Дети, получающие подобные сообщения </a:t>
            </a:r>
            <a:r>
              <a:rPr lang="ru-RU" dirty="0"/>
              <a:t>на свои смартфоны, </a:t>
            </a:r>
            <a:r>
              <a:rPr lang="ru-RU" dirty="0" smtClean="0"/>
              <a:t>пугаются </a:t>
            </a:r>
            <a:r>
              <a:rPr lang="ru-RU" dirty="0"/>
              <a:t>не на </a:t>
            </a:r>
            <a:r>
              <a:rPr lang="ru-RU" dirty="0" smtClean="0"/>
              <a:t>шутку</a:t>
            </a:r>
          </a:p>
          <a:p>
            <a:r>
              <a:rPr lang="ru-RU" dirty="0" smtClean="0"/>
              <a:t>Дошкольники </a:t>
            </a:r>
            <a:r>
              <a:rPr lang="ru-RU" dirty="0"/>
              <a:t>и </a:t>
            </a:r>
            <a:r>
              <a:rPr lang="ru-RU" dirty="0" smtClean="0"/>
              <a:t>младшие школьники воспринимают </a:t>
            </a:r>
            <a:r>
              <a:rPr lang="ru-RU" dirty="0"/>
              <a:t>многие вещи буквально, и подобные сообщения способны нанести сильную психологическую </a:t>
            </a:r>
            <a:r>
              <a:rPr lang="ru-RU" dirty="0" smtClean="0"/>
              <a:t>травму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3384376" cy="3240360"/>
          </a:xfrm>
        </p:spPr>
      </p:pic>
    </p:spTree>
    <p:extLst>
      <p:ext uri="{BB962C8B-B14F-4D97-AF65-F5344CB8AC3E}">
        <p14:creationId xmlns:p14="http://schemas.microsoft.com/office/powerpoint/2010/main" val="275656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Кибербуллинг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э</a:t>
            </a:r>
            <a:r>
              <a:rPr lang="ru-RU" sz="2000" dirty="0" smtClean="0"/>
              <a:t>то намеренные оскорбления, угрозы </a:t>
            </a:r>
            <a:r>
              <a:rPr lang="ru-RU" sz="2000" dirty="0"/>
              <a:t>с помощью современных средств коммуникации, как правило, в течение продолжительного периода </a:t>
            </a:r>
            <a:r>
              <a:rPr lang="ru-RU" sz="2000" dirty="0" smtClean="0"/>
              <a:t>времени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714875" y="1340768"/>
            <a:ext cx="2928938" cy="432048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Груминг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формирование доверительных отношений с ребенком с целью его сексуальной эксплуатации/сексуального </a:t>
            </a:r>
            <a:r>
              <a:rPr lang="ru-RU" dirty="0" smtClean="0"/>
              <a:t>насилия. </a:t>
            </a:r>
            <a:r>
              <a:rPr lang="ru-RU" dirty="0"/>
              <a:t>В онлайн </a:t>
            </a:r>
            <a:r>
              <a:rPr lang="ru-RU" dirty="0" err="1"/>
              <a:t>груминге</a:t>
            </a:r>
            <a:r>
              <a:rPr lang="ru-RU" dirty="0"/>
              <a:t> цель - получить интимные фото/видео ребенка для последующего шантажа и вымогательства у него денег/более интимных материалов или встреч</a:t>
            </a:r>
          </a:p>
        </p:txBody>
      </p:sp>
    </p:spTree>
    <p:extLst>
      <p:ext uri="{BB962C8B-B14F-4D97-AF65-F5344CB8AC3E}">
        <p14:creationId xmlns:p14="http://schemas.microsoft.com/office/powerpoint/2010/main" val="29054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32856"/>
            <a:ext cx="3384376" cy="2529433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499992" y="1375632"/>
            <a:ext cx="3312368" cy="439248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привести к психотравмирующим для ребенка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последствиям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поиграть в страшную игру «5 ночей с мишкой Фредди» и после этого родители обнаруживают у ребенка признаки невроза (эмоциональную нестабильность, беспричинный плач, нарушение внимания, раздражительность, плохой сон и аппетит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928662" y="1268760"/>
            <a:ext cx="6643688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Дети в возрасте 4- 11 лет не способны справится с возникающими рисками в интернете у них нет соответствующего эмоционально-психологического опыта реагирования в негативных </a:t>
            </a:r>
            <a:r>
              <a:rPr lang="ru-RU" sz="3200" dirty="0" smtClean="0"/>
              <a:t>ситуациях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130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827584" y="1412776"/>
            <a:ext cx="691276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Гаджеты – это необходимая часть жизни современного ребенка. Современные дети максимально вовлечены в Интернет пространство и современные технологии - важная часть повседневной жизни, необходимая для развития и </a:t>
            </a:r>
            <a:r>
              <a:rPr lang="ru-RU" sz="2000" dirty="0" smtClean="0"/>
              <a:t>обучения</a:t>
            </a:r>
          </a:p>
          <a:p>
            <a:pPr marL="0" indent="0">
              <a:buNone/>
            </a:pPr>
            <a:r>
              <a:rPr lang="ru-RU" sz="2000" dirty="0" smtClean="0"/>
              <a:t>Запрет </a:t>
            </a:r>
            <a:r>
              <a:rPr lang="ru-RU" sz="2000" dirty="0"/>
              <a:t>на использования этими ресурсами может нанести ущерб и самооценке ребенка и его успехам, запрет – это тупиковый </a:t>
            </a:r>
            <a:r>
              <a:rPr lang="ru-RU" sz="2000" dirty="0" smtClean="0"/>
              <a:t>путь</a:t>
            </a:r>
          </a:p>
          <a:p>
            <a:pPr marL="0" indent="0">
              <a:buNone/>
            </a:pPr>
            <a:r>
              <a:rPr lang="ru-RU" sz="2000" dirty="0" smtClean="0"/>
              <a:t>Несомненно</a:t>
            </a:r>
            <a:r>
              <a:rPr lang="ru-RU" sz="2000" dirty="0"/>
              <a:t>, лучше воспитывать у детей цифровую и информационную гигиену с дошкольного возраста, чтобы обезопасить их в будущем и взять от цифровых ресурсов </a:t>
            </a:r>
            <a:r>
              <a:rPr lang="ru-RU" sz="2000" dirty="0" smtClean="0"/>
              <a:t>лучшее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733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576064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ЦИФРОВАЯ ГИГИЕНА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7295"/>
          <a:stretch>
            <a:fillRect/>
          </a:stretch>
        </p:blipFill>
        <p:spPr>
          <a:xfrm>
            <a:off x="1792288" y="908719"/>
            <a:ext cx="5486400" cy="4320481"/>
          </a:xfrm>
        </p:spPr>
      </p:pic>
    </p:spTree>
    <p:extLst>
      <p:ext uri="{BB962C8B-B14F-4D97-AF65-F5344CB8AC3E}">
        <p14:creationId xmlns:p14="http://schemas.microsoft.com/office/powerpoint/2010/main" val="273657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85619"/>
            <a:ext cx="8229600" cy="895109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правила </a:t>
            </a:r>
            <a:r>
              <a:rPr lang="ru-RU" sz="3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устройств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Соблюдать </a:t>
            </a:r>
            <a:r>
              <a:rPr lang="ru-RU" dirty="0"/>
              <a:t>возрастные ограничения </a:t>
            </a:r>
            <a:endParaRPr lang="ru-RU" dirty="0" smtClean="0"/>
          </a:p>
          <a:p>
            <a:r>
              <a:rPr lang="ru-RU" dirty="0" smtClean="0"/>
              <a:t>Контролировать </a:t>
            </a:r>
            <a:r>
              <a:rPr lang="ru-RU" dirty="0"/>
              <a:t>время погружения ребенка в интернет </a:t>
            </a:r>
            <a:r>
              <a:rPr lang="ru-RU" dirty="0" smtClean="0"/>
              <a:t>пространство</a:t>
            </a:r>
          </a:p>
          <a:p>
            <a:r>
              <a:rPr lang="ru-RU" dirty="0" smtClean="0"/>
              <a:t>Контролировать </a:t>
            </a:r>
            <a:r>
              <a:rPr lang="ru-RU" dirty="0"/>
              <a:t>используемые ребенком социальные сети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Развивать </a:t>
            </a:r>
            <a:r>
              <a:rPr lang="ru-RU" dirty="0"/>
              <a:t>у ребенка критическое мышление. </a:t>
            </a:r>
            <a:r>
              <a:rPr lang="ru-RU" dirty="0" smtClean="0"/>
              <a:t>Расскажите </a:t>
            </a:r>
            <a:r>
              <a:rPr lang="ru-RU" dirty="0"/>
              <a:t>ребенку, если он читает или слышит что-то, в чем сомневается, пусть поищет информацию онлайн, поспрашивает людей и сформирует собственное </a:t>
            </a:r>
            <a:r>
              <a:rPr lang="ru-RU" dirty="0" smtClean="0"/>
              <a:t>мнение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5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С 10 по 22 сентября 2020 года </a:t>
            </a:r>
            <a:r>
              <a:rPr lang="ru-RU" sz="2400" dirty="0" smtClean="0"/>
              <a:t>проведено </a:t>
            </a:r>
            <a:r>
              <a:rPr lang="ru-RU" sz="2400" dirty="0"/>
              <a:t>анкетирование обучающихся 5 – 11 классов общеобразовательных учреждений </a:t>
            </a:r>
            <a:r>
              <a:rPr lang="ru-RU" sz="2400" dirty="0" smtClean="0"/>
              <a:t>ПКГО </a:t>
            </a:r>
          </a:p>
          <a:p>
            <a:pPr marL="0" indent="0">
              <a:buNone/>
            </a:pPr>
            <a:r>
              <a:rPr lang="ru-RU" sz="2400" dirty="0" smtClean="0"/>
              <a:t>Цель: выявление </a:t>
            </a:r>
            <a:r>
              <a:rPr lang="ru-RU" sz="2400" dirty="0"/>
              <a:t>уровня осведомленности о безопасном использовании Интернет-ресурсов и социальных </a:t>
            </a:r>
            <a:r>
              <a:rPr lang="ru-RU" sz="2400" dirty="0" smtClean="0"/>
              <a:t>сетей</a:t>
            </a:r>
          </a:p>
          <a:p>
            <a:pPr marL="0" indent="0">
              <a:buNone/>
            </a:pPr>
            <a:r>
              <a:rPr lang="ru-RU" sz="2400" dirty="0" smtClean="0"/>
              <a:t>Участвовали: </a:t>
            </a:r>
            <a:r>
              <a:rPr lang="ru-RU" sz="2400" dirty="0"/>
              <a:t>8604 обучающихся </a:t>
            </a:r>
            <a:r>
              <a:rPr lang="ru-RU" sz="2400" dirty="0" smtClean="0"/>
              <a:t>ПКГО:</a:t>
            </a:r>
          </a:p>
          <a:p>
            <a:r>
              <a:rPr lang="ru-RU" sz="2400" dirty="0" smtClean="0"/>
              <a:t>4282 </a:t>
            </a:r>
            <a:r>
              <a:rPr lang="ru-RU" sz="2400" dirty="0"/>
              <a:t>мальчика </a:t>
            </a:r>
            <a:endParaRPr lang="ru-RU" sz="2400" dirty="0" smtClean="0"/>
          </a:p>
          <a:p>
            <a:r>
              <a:rPr lang="ru-RU" sz="2400" dirty="0" smtClean="0"/>
              <a:t>4322 девочки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23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624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Регулярно </a:t>
            </a:r>
            <a:r>
              <a:rPr lang="ru-RU" sz="2800" dirty="0"/>
              <a:t>беседовать с ребенком о безопасном поведении в </a:t>
            </a:r>
            <a:r>
              <a:rPr lang="ru-RU" sz="2800" dirty="0" smtClean="0"/>
              <a:t>интернете: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z="2400" dirty="0" smtClean="0"/>
              <a:t>объяснить </a:t>
            </a:r>
            <a:r>
              <a:rPr lang="ru-RU" sz="2400" dirty="0"/>
              <a:t>какие сведения о себе ребенку можно показывать в интернете, а какие </a:t>
            </a:r>
            <a:r>
              <a:rPr lang="ru-RU" sz="2400" dirty="0" smtClean="0"/>
              <a:t>нет</a:t>
            </a:r>
            <a:endParaRPr lang="ru-RU" sz="2400" dirty="0"/>
          </a:p>
          <a:p>
            <a:r>
              <a:rPr lang="ru-RU" sz="2400" dirty="0" smtClean="0"/>
              <a:t>рассказать </a:t>
            </a:r>
            <a:r>
              <a:rPr lang="ru-RU" sz="2400" dirty="0"/>
              <a:t>ребенку о нормах вежливого общения в </a:t>
            </a:r>
            <a:r>
              <a:rPr lang="ru-RU" sz="2400" dirty="0" smtClean="0"/>
              <a:t>сети</a:t>
            </a:r>
            <a:endParaRPr lang="ru-RU" sz="2400" dirty="0"/>
          </a:p>
          <a:p>
            <a:r>
              <a:rPr lang="ru-RU" sz="2400" dirty="0" smtClean="0"/>
              <a:t>объяснить </a:t>
            </a:r>
            <a:r>
              <a:rPr lang="ru-RU" sz="2400" dirty="0"/>
              <a:t>как важно, чтобы та информация, которую он в интернет пространство направляет, была правдивой и никого не </a:t>
            </a:r>
            <a:r>
              <a:rPr lang="ru-RU" sz="2400" dirty="0" smtClean="0"/>
              <a:t>обижала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1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240360" cy="288032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14875" y="1340768"/>
            <a:ext cx="2928938" cy="4392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рассказать </a:t>
            </a:r>
            <a:r>
              <a:rPr lang="ru-RU" dirty="0"/>
              <a:t>ребенку о том, что не все люди поступают хорошо </a:t>
            </a:r>
            <a:r>
              <a:rPr lang="ru-RU" dirty="0" smtClean="0"/>
              <a:t>и, </a:t>
            </a:r>
            <a:r>
              <a:rPr lang="ru-RU" dirty="0"/>
              <a:t>что в сети любой человек может представиться, кем угодно и написать что </a:t>
            </a:r>
            <a:r>
              <a:rPr lang="ru-RU" dirty="0" smtClean="0"/>
              <a:t>захочет.</a:t>
            </a:r>
          </a:p>
          <a:p>
            <a:r>
              <a:rPr lang="ru-RU" dirty="0" smtClean="0"/>
              <a:t>как </a:t>
            </a:r>
            <a:r>
              <a:rPr lang="ru-RU" dirty="0"/>
              <a:t>результат может быть оказано давление на ребенка, манипулирование им, и плохие последствия для </a:t>
            </a:r>
            <a:r>
              <a:rPr lang="ru-RU" dirty="0" smtClean="0"/>
              <a:t>его жизни и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5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ОБЯЗАТЕЛЬНО!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928662" y="1484784"/>
            <a:ext cx="6643688" cy="4015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Скажите </a:t>
            </a:r>
            <a:r>
              <a:rPr lang="ru-RU" sz="2600" dirty="0"/>
              <a:t>ребенку такие слова: «Что бы с тобой ни случилось я всегда рядом! Даже если ты услышишь, увидишь что то, что тебе покажется странным, страшным, оскорбительным, унизительным – знай, я рядом! Ты можешь мне все рассказать, пожаловаться, найти у меня защиту. Я тебя выслушаю, и мы вместе подумаем, как действовать</a:t>
            </a:r>
            <a:r>
              <a:rPr lang="ru-RU" sz="2600" dirty="0" smtClean="0"/>
              <a:t>!»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0663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Тревожные звоночки!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071670" y="5286388"/>
            <a:ext cx="4228522" cy="571500"/>
          </a:xfrm>
        </p:spPr>
        <p:txBody>
          <a:bodyPr>
            <a:norm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очет </a:t>
            </a:r>
            <a:r>
              <a:rPr lang="ru-RU" dirty="0"/>
              <a:t>все время играть с гаджетом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428860" y="2763870"/>
            <a:ext cx="4231372" cy="449106"/>
          </a:xfrm>
        </p:spPr>
        <p:txBody>
          <a:bodyPr>
            <a:normAutofit/>
          </a:bodyPr>
          <a:lstStyle/>
          <a:p>
            <a:r>
              <a:rPr lang="ru-RU" dirty="0" smtClean="0"/>
              <a:t>появились </a:t>
            </a:r>
            <a:r>
              <a:rPr lang="ru-RU" dirty="0"/>
              <a:t>проблемы со сном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2571736" y="3716458"/>
            <a:ext cx="4232512" cy="4326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перестал </a:t>
            </a:r>
            <a:r>
              <a:rPr lang="ru-RU" dirty="0"/>
              <a:t>играть с любимыми игрушками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500298" y="4387874"/>
            <a:ext cx="4303950" cy="6841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ерестал заниматься </a:t>
            </a:r>
            <a:r>
              <a:rPr lang="ru-RU" dirty="0"/>
              <a:t>теми занятиями, чем был раньше увлечён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857356" y="1917708"/>
            <a:ext cx="4370828" cy="5031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эмоциональная </a:t>
            </a:r>
            <a:r>
              <a:rPr lang="ru-RU" dirty="0"/>
              <a:t>нестабильность и несдержанность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ребенка проявляется: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33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04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РЕШАЕТ ПРОБЛЕМУ </a:t>
            </a:r>
            <a:br>
              <a:rPr lang="ru-RU" sz="3600" dirty="0" smtClean="0"/>
            </a:br>
            <a:r>
              <a:rPr lang="ru-RU" sz="3600" dirty="0" smtClean="0"/>
              <a:t>установление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•	временных ограничений в зависимости от возраста (от 30 минут до 2-х часов</a:t>
            </a:r>
            <a:r>
              <a:rPr lang="ru-RU" sz="2400" dirty="0" smtClean="0"/>
              <a:t>)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	расписания (2 раза по 30 минут в течение дня, или 1 час непрерывной игры после уроков</a:t>
            </a:r>
            <a:r>
              <a:rPr lang="ru-RU" sz="2400" dirty="0" smtClean="0"/>
              <a:t>)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	исключений (по выходным возможен дополнительный час</a:t>
            </a:r>
            <a:r>
              <a:rPr lang="ru-RU" sz="2400" dirty="0" smtClean="0"/>
              <a:t>)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	ограничений, причем для всей семьи (например, нельзя пользоваться гаджетами в спальне или за столом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543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ВНИМАНИЕ!!!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Дети не способны четко контролировать время, поэтому родителям лучше оказывать им в этом помощь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	Пристально следить за соблюдением </a:t>
            </a:r>
            <a:r>
              <a:rPr lang="ru-RU" sz="2400" dirty="0" smtClean="0"/>
              <a:t>правил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	Устанавливать таймер на </a:t>
            </a:r>
            <a:r>
              <a:rPr lang="ru-RU" sz="2400" dirty="0" smtClean="0"/>
              <a:t>устройстве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•	Блокировать доступ в </a:t>
            </a:r>
            <a:r>
              <a:rPr lang="ru-RU" sz="2400" dirty="0" smtClean="0"/>
              <a:t>интернет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Тревожные звоночки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quarter" idx="12"/>
          </p:nvPr>
        </p:nvSpPr>
        <p:spPr>
          <a:xfrm>
            <a:off x="928662" y="1571612"/>
            <a:ext cx="6643688" cy="4089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 </a:t>
            </a:r>
            <a:r>
              <a:rPr lang="ru-RU" sz="2400" dirty="0"/>
              <a:t>заметили одержимость гаджетом вашим </a:t>
            </a:r>
            <a:r>
              <a:rPr lang="ru-RU" sz="2400" dirty="0" smtClean="0"/>
              <a:t>ребенком</a:t>
            </a:r>
            <a:endParaRPr lang="ru-RU" sz="2400" dirty="0"/>
          </a:p>
          <a:p>
            <a:r>
              <a:rPr lang="ru-RU" sz="2400" dirty="0" smtClean="0"/>
              <a:t>Он </a:t>
            </a:r>
            <a:r>
              <a:rPr lang="ru-RU" sz="2400" dirty="0"/>
              <a:t>изрядно нервничает и расстраивается если гаджет </a:t>
            </a:r>
            <a:r>
              <a:rPr lang="ru-RU" sz="2400" dirty="0" smtClean="0"/>
              <a:t>забирают</a:t>
            </a:r>
            <a:endParaRPr lang="ru-RU" sz="2400" dirty="0"/>
          </a:p>
          <a:p>
            <a:r>
              <a:rPr lang="ru-RU" sz="2400" dirty="0" smtClean="0"/>
              <a:t>Игнорирует </a:t>
            </a:r>
            <a:r>
              <a:rPr lang="ru-RU" sz="2400" dirty="0"/>
              <a:t>просьбы выключить </a:t>
            </a:r>
            <a:r>
              <a:rPr lang="ru-RU" sz="2400" dirty="0" smtClean="0"/>
              <a:t>устройство</a:t>
            </a:r>
            <a:endParaRPr lang="ru-RU" sz="2400" dirty="0"/>
          </a:p>
          <a:p>
            <a:r>
              <a:rPr lang="ru-RU" sz="2400" dirty="0" smtClean="0"/>
              <a:t>Планшет </a:t>
            </a:r>
            <a:r>
              <a:rPr lang="ru-RU" sz="2400" dirty="0"/>
              <a:t>или приставка – единственная тема для </a:t>
            </a:r>
            <a:r>
              <a:rPr lang="ru-RU" sz="2400" dirty="0" smtClean="0"/>
              <a:t>разговоров</a:t>
            </a:r>
            <a:endParaRPr lang="ru-RU" sz="2400" dirty="0"/>
          </a:p>
          <a:p>
            <a:r>
              <a:rPr lang="ru-RU" sz="2400" dirty="0" smtClean="0"/>
              <a:t>Ребенок </a:t>
            </a:r>
            <a:r>
              <a:rPr lang="ru-RU" sz="2400" dirty="0"/>
              <a:t>постоянно измотан, раздражён и </a:t>
            </a:r>
            <a:r>
              <a:rPr lang="ru-RU" sz="2400" dirty="0" smtClean="0"/>
              <a:t>отчуждён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9183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решить проблему?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/>
          <a:stretch/>
        </p:blipFill>
        <p:spPr>
          <a:xfrm>
            <a:off x="827584" y="2348880"/>
            <a:ext cx="3074543" cy="2664296"/>
          </a:xfrm>
        </p:spPr>
      </p:pic>
      <p:sp>
        <p:nvSpPr>
          <p:cNvPr id="9" name="Текст 8"/>
          <p:cNvSpPr>
            <a:spLocks noGrp="1"/>
          </p:cNvSpPr>
          <p:nvPr>
            <p:ph sz="quarter" idx="13"/>
          </p:nvPr>
        </p:nvSpPr>
        <p:spPr/>
        <p:txBody>
          <a:bodyPr anchor="ctr" anchorCtr="1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все или большинство </a:t>
            </a:r>
            <a:r>
              <a:rPr lang="ru-RU" dirty="0" smtClean="0"/>
              <a:t>признаков </a:t>
            </a:r>
            <a:r>
              <a:rPr lang="ru-RU" dirty="0"/>
              <a:t>имеют место необходимо действовать решительно – отобрать девайс и запретить ребенку проводить время перед </a:t>
            </a:r>
            <a:r>
              <a:rPr lang="ru-RU" dirty="0" smtClean="0"/>
              <a:t>экраном</a:t>
            </a:r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ребенок станет старше или вы почувствуете, что сможете вместе контролировать ситуацию можно вернуть устройство с условиями </a:t>
            </a:r>
            <a:r>
              <a:rPr lang="ru-RU" dirty="0" smtClean="0"/>
              <a:t>использования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0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решить проблему?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827584" y="1268760"/>
            <a:ext cx="310147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тревожные симптомы имеют место, но пока ситуация не такая удручающая, необходимо установить расписание и временные границы использования гаджета, и обязательно контролировать </a:t>
            </a:r>
            <a:r>
              <a:rPr lang="ru-RU" sz="2000" dirty="0" smtClean="0"/>
              <a:t>ситуацию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168352" cy="2304256"/>
          </a:xfrm>
        </p:spPr>
      </p:pic>
    </p:spTree>
    <p:extLst>
      <p:ext uri="{BB962C8B-B14F-4D97-AF65-F5344CB8AC3E}">
        <p14:creationId xmlns:p14="http://schemas.microsoft.com/office/powerpoint/2010/main" val="360125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720080"/>
          </a:xfrm>
        </p:spPr>
        <p:txBody>
          <a:bodyPr anchor="t">
            <a:normAutofit fontScale="90000"/>
          </a:bodyPr>
          <a:lstStyle/>
          <a:p>
            <a:r>
              <a:rPr lang="ru-RU" sz="3100" dirty="0" smtClean="0"/>
              <a:t>Качество</a:t>
            </a:r>
            <a:r>
              <a:rPr lang="ru-RU" sz="3100" dirty="0"/>
              <a:t>, а не </a:t>
            </a:r>
            <a:r>
              <a:rPr lang="ru-RU" sz="3100" dirty="0" smtClean="0"/>
              <a:t>количество!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899592" y="1484784"/>
            <a:ext cx="664368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Старайтесь </a:t>
            </a:r>
            <a:r>
              <a:rPr lang="ru-RU" dirty="0"/>
              <a:t>прививать детям привычку с пользой проводить время в Сети.</a:t>
            </a:r>
          </a:p>
          <a:p>
            <a:r>
              <a:rPr lang="ru-RU" dirty="0" smtClean="0"/>
              <a:t>Использовать </a:t>
            </a:r>
            <a:r>
              <a:rPr lang="ru-RU" dirty="0"/>
              <a:t>Интернет для поиска информации и ответов на вопросы о </a:t>
            </a:r>
            <a:r>
              <a:rPr lang="ru-RU" dirty="0" smtClean="0"/>
              <a:t>мире</a:t>
            </a:r>
            <a:endParaRPr lang="ru-RU" dirty="0"/>
          </a:p>
          <a:p>
            <a:r>
              <a:rPr lang="ru-RU" dirty="0" smtClean="0"/>
              <a:t>Обучать </a:t>
            </a:r>
            <a:r>
              <a:rPr lang="ru-RU" dirty="0"/>
              <a:t>ребенка программированию на специальных курсах (школах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Использовать </a:t>
            </a:r>
            <a:r>
              <a:rPr lang="ru-RU" dirty="0"/>
              <a:t>обучающие приложения различных научных направлений (математика, русский язык, иностранные языки, окружающий мир и т.д.)</a:t>
            </a:r>
          </a:p>
          <a:p>
            <a:r>
              <a:rPr lang="ru-RU" dirty="0" smtClean="0"/>
              <a:t>Создать </a:t>
            </a:r>
            <a:r>
              <a:rPr lang="ru-RU" dirty="0"/>
              <a:t>блог на интересующую его тему или вести онлайн </a:t>
            </a:r>
            <a:r>
              <a:rPr lang="ru-RU" dirty="0" smtClean="0"/>
              <a:t>дневник</a:t>
            </a:r>
            <a:endParaRPr lang="ru-RU" dirty="0"/>
          </a:p>
          <a:p>
            <a:r>
              <a:rPr lang="ru-RU" dirty="0" smtClean="0"/>
              <a:t>Научить </a:t>
            </a:r>
            <a:r>
              <a:rPr lang="ru-RU" dirty="0"/>
              <a:t>пользоваться </a:t>
            </a:r>
            <a:r>
              <a:rPr lang="ru-RU" dirty="0" err="1"/>
              <a:t>фотошопом</a:t>
            </a:r>
            <a:r>
              <a:rPr lang="ru-RU" dirty="0"/>
              <a:t>, презентацией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PowerPoint</a:t>
            </a:r>
            <a:r>
              <a:rPr lang="ru-RU" dirty="0"/>
              <a:t>, программами для создания роликов и т.д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0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544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Наши дети – в интернете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60744224"/>
              </p:ext>
            </p:extLst>
          </p:nvPr>
        </p:nvGraphicFramePr>
        <p:xfrm>
          <a:off x="928688" y="1571625"/>
          <a:ext cx="6643687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0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3844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Помните!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Дети </a:t>
            </a:r>
            <a:r>
              <a:rPr lang="ru-RU" sz="3200" dirty="0"/>
              <a:t>учатся у родителей!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024336" cy="216024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среднем человек проверяет телефон каждые 6,5 </a:t>
            </a:r>
            <a:r>
              <a:rPr lang="ru-RU" sz="2000" dirty="0" smtClean="0"/>
              <a:t>минуты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течение 16 часов, которые большинство людей бодрствуют, они проверяют телефон 150 раз!</a:t>
            </a:r>
          </a:p>
        </p:txBody>
      </p:sp>
    </p:spTree>
    <p:extLst>
      <p:ext uri="{BB962C8B-B14F-4D97-AF65-F5344CB8AC3E}">
        <p14:creationId xmlns:p14="http://schemas.microsoft.com/office/powerpoint/2010/main" val="1888488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Вам стоит задуматься если: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611560" y="1180214"/>
            <a:ext cx="7344816" cy="4625050"/>
          </a:xfrm>
        </p:spPr>
        <p:txBody>
          <a:bodyPr>
            <a:noAutofit/>
          </a:bodyPr>
          <a:lstStyle/>
          <a:p>
            <a:r>
              <a:rPr lang="ru-RU" sz="1700" dirty="0" smtClean="0"/>
              <a:t>Ваш </a:t>
            </a:r>
            <a:r>
              <a:rPr lang="ru-RU" sz="1700" dirty="0"/>
              <a:t>ребенок постоянно спорит с вами о том, что вы сами слишком часто пользуетесь </a:t>
            </a:r>
            <a:r>
              <a:rPr lang="ru-RU" sz="1700" dirty="0" smtClean="0"/>
              <a:t>девайсами</a:t>
            </a:r>
            <a:endParaRPr lang="ru-RU" sz="1700" dirty="0"/>
          </a:p>
          <a:p>
            <a:r>
              <a:rPr lang="ru-RU" sz="1700" dirty="0" smtClean="0"/>
              <a:t>Вы </a:t>
            </a:r>
            <a:r>
              <a:rPr lang="ru-RU" sz="1700" dirty="0"/>
              <a:t>чувствуете тревогу, когда рядом нет телефона, у него садится батарейка или отсутствует доступ в </a:t>
            </a:r>
            <a:r>
              <a:rPr lang="ru-RU" sz="1700" dirty="0" smtClean="0"/>
              <a:t>интернет</a:t>
            </a:r>
            <a:endParaRPr lang="ru-RU" sz="1700" dirty="0"/>
          </a:p>
          <a:p>
            <a:r>
              <a:rPr lang="ru-RU" sz="1700" dirty="0" smtClean="0"/>
              <a:t>Вы </a:t>
            </a:r>
            <a:r>
              <a:rPr lang="ru-RU" sz="1700" dirty="0"/>
              <a:t>чувствуете себя виноватыми, потому что пользуетесь своими гаджетами чаще, чем общаетесь с </a:t>
            </a:r>
            <a:r>
              <a:rPr lang="ru-RU" sz="1700" dirty="0" smtClean="0"/>
              <a:t>ребенком</a:t>
            </a:r>
            <a:endParaRPr lang="ru-RU" sz="1700" dirty="0"/>
          </a:p>
          <a:p>
            <a:r>
              <a:rPr lang="ru-RU" sz="1700" dirty="0" smtClean="0"/>
              <a:t>Вы </a:t>
            </a:r>
            <a:r>
              <a:rPr lang="ru-RU" sz="1700" dirty="0"/>
              <a:t>не можете общаться с кем то, не проверяя </a:t>
            </a:r>
            <a:r>
              <a:rPr lang="ru-RU" sz="1700" dirty="0" smtClean="0"/>
              <a:t>смартфон</a:t>
            </a:r>
            <a:endParaRPr lang="ru-RU" sz="1700" dirty="0"/>
          </a:p>
          <a:p>
            <a:r>
              <a:rPr lang="ru-RU" sz="1700" dirty="0" smtClean="0"/>
              <a:t>Вы </a:t>
            </a:r>
            <a:r>
              <a:rPr lang="ru-RU" sz="1700" dirty="0"/>
              <a:t>выходите из-за стола, если слышите телефонный звонок или уведомление о сообщении, или переписываетесь за обеденным </a:t>
            </a:r>
            <a:r>
              <a:rPr lang="ru-RU" sz="1700" dirty="0" smtClean="0"/>
              <a:t>столом</a:t>
            </a:r>
            <a:endParaRPr lang="ru-RU" sz="1700" dirty="0"/>
          </a:p>
          <a:p>
            <a:r>
              <a:rPr lang="ru-RU" sz="1700" dirty="0" smtClean="0"/>
              <a:t>Вы </a:t>
            </a:r>
            <a:r>
              <a:rPr lang="ru-RU" sz="1700" dirty="0"/>
              <a:t>сидите в телефоне, общаясь со своим супругом или детьми, и не уделяете им полноценного </a:t>
            </a:r>
            <a:r>
              <a:rPr lang="ru-RU" sz="1700" dirty="0" smtClean="0"/>
              <a:t>внимания</a:t>
            </a:r>
            <a:endParaRPr lang="ru-RU" sz="1700" dirty="0"/>
          </a:p>
          <a:p>
            <a:r>
              <a:rPr lang="ru-RU" sz="1700" dirty="0" smtClean="0"/>
              <a:t>Иногда </a:t>
            </a:r>
            <a:r>
              <a:rPr lang="ru-RU" sz="1700" dirty="0"/>
              <a:t>вы проверяете телефон среди </a:t>
            </a:r>
            <a:r>
              <a:rPr lang="ru-RU" sz="1700" dirty="0" smtClean="0"/>
              <a:t>ночи</a:t>
            </a:r>
            <a:endParaRPr lang="ru-RU" sz="1700" dirty="0"/>
          </a:p>
          <a:p>
            <a:r>
              <a:rPr lang="ru-RU" sz="1700" dirty="0" smtClean="0"/>
              <a:t>Вы </a:t>
            </a:r>
            <a:r>
              <a:rPr lang="ru-RU" sz="1700" dirty="0"/>
              <a:t>постоянно пользуетесь телефоном, даже когда вы чем-то занимаетесь вместе с </a:t>
            </a:r>
            <a:r>
              <a:rPr lang="ru-RU" sz="1700" dirty="0" smtClean="0"/>
              <a:t>ребенком</a:t>
            </a:r>
            <a:endParaRPr lang="ru-RU" sz="1700" dirty="0"/>
          </a:p>
          <a:p>
            <a:r>
              <a:rPr lang="ru-RU" sz="1700" dirty="0" smtClean="0"/>
              <a:t>Вам </a:t>
            </a:r>
            <a:r>
              <a:rPr lang="ru-RU" sz="1700" dirty="0"/>
              <a:t>сложно сидеть и ждать чего-то, не пользуясь </a:t>
            </a:r>
            <a:r>
              <a:rPr lang="ru-RU" sz="1700" dirty="0" smtClean="0"/>
              <a:t>телефоном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784630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Выход есть!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071670" y="5286388"/>
            <a:ext cx="4156514" cy="571500"/>
          </a:xfrm>
        </p:spPr>
        <p:txBody>
          <a:bodyPr>
            <a:normAutofit/>
          </a:bodyPr>
          <a:lstStyle/>
          <a:p>
            <a:r>
              <a:rPr lang="ru-RU" dirty="0" smtClean="0"/>
              <a:t>Отключите </a:t>
            </a:r>
            <a:r>
              <a:rPr lang="ru-RU" dirty="0"/>
              <a:t>ненужные оповещения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428860" y="2725714"/>
            <a:ext cx="4231372" cy="5592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Установите </a:t>
            </a:r>
            <a:r>
              <a:rPr lang="ru-RU" dirty="0"/>
              <a:t>общие правила для всей семьи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2571736" y="3615070"/>
            <a:ext cx="4088496" cy="5997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ставляйте телефон </a:t>
            </a:r>
            <a:r>
              <a:rPr lang="ru-RU" dirty="0"/>
              <a:t>в другой комнате на зарядке или уберите в </a:t>
            </a:r>
            <a:r>
              <a:rPr lang="ru-RU" dirty="0" smtClean="0"/>
              <a:t>ящик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500298" y="4356558"/>
            <a:ext cx="4159934" cy="715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Выделите </a:t>
            </a:r>
            <a:r>
              <a:rPr lang="ru-RU" dirty="0"/>
              <a:t>определенное время для проверки социальных сетей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857356" y="1868458"/>
            <a:ext cx="4442836" cy="703282"/>
          </a:xfrm>
        </p:spPr>
        <p:txBody>
          <a:bodyPr>
            <a:normAutofit/>
          </a:bodyPr>
          <a:lstStyle/>
          <a:p>
            <a:r>
              <a:rPr lang="ru-RU" dirty="0" smtClean="0"/>
              <a:t>Установите </a:t>
            </a:r>
            <a:r>
              <a:rPr lang="ru-RU" dirty="0"/>
              <a:t>правила нахождения в сети для себя и детей</a:t>
            </a:r>
          </a:p>
        </p:txBody>
      </p:sp>
    </p:spTree>
    <p:extLst>
      <p:ext uri="{BB962C8B-B14F-4D97-AF65-F5344CB8AC3E}">
        <p14:creationId xmlns:p14="http://schemas.microsoft.com/office/powerpoint/2010/main" val="296604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dirty="0"/>
              <a:t>Будьте образцом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для подражания!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928662" y="1412776"/>
            <a:ext cx="3000396" cy="4159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Вам </a:t>
            </a:r>
            <a:r>
              <a:rPr lang="ru-RU" sz="2400" dirty="0"/>
              <a:t>нужно показать пример поведения, которое вы хотите привить ребенку. Если ваш взгляд всегда устремлен в телефон, отчего бы вашему ребенку не делать то же самое?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024336" cy="2520280"/>
          </a:xfrm>
        </p:spPr>
      </p:pic>
    </p:spTree>
    <p:extLst>
      <p:ext uri="{BB962C8B-B14F-4D97-AF65-F5344CB8AC3E}">
        <p14:creationId xmlns:p14="http://schemas.microsoft.com/office/powerpoint/2010/main" val="321508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Управление образования администрации ПКГО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Большинство детей (96%) вовлечены в интернет пространство</a:t>
            </a:r>
          </a:p>
          <a:p>
            <a:r>
              <a:rPr lang="ru-RU" dirty="0" smtClean="0"/>
              <a:t>Большинство родителей </a:t>
            </a:r>
            <a:r>
              <a:rPr lang="ru-RU" dirty="0"/>
              <a:t>не осуществляют должный контроль за деятельностью детей в сети интернет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62819353"/>
              </p:ext>
            </p:extLst>
          </p:nvPr>
        </p:nvGraphicFramePr>
        <p:xfrm>
          <a:off x="755576" y="1556792"/>
          <a:ext cx="3312368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6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ИНТЕРНЕТ РИСКИ</a:t>
            </a:r>
            <a:endParaRPr lang="ru-RU" sz="32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03858294"/>
              </p:ext>
            </p:extLst>
          </p:nvPr>
        </p:nvGraphicFramePr>
        <p:xfrm>
          <a:off x="928688" y="1571625"/>
          <a:ext cx="3000375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58929"/>
            <a:ext cx="2928938" cy="38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1844824"/>
            <a:ext cx="3377924" cy="3312368"/>
          </a:xfrm>
        </p:spPr>
      </p:pic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E75"/>
                </a:solidFill>
                <a:latin typeface="Calibri"/>
                <a:cs typeface="+mn-cs"/>
              </a:rPr>
              <a:t>Анкетирование </a:t>
            </a:r>
            <a:r>
              <a:rPr lang="ru-RU" sz="2000" dirty="0">
                <a:solidFill>
                  <a:srgbClr val="003E75"/>
                </a:solidFill>
                <a:latin typeface="Calibri"/>
                <a:cs typeface="+mn-cs"/>
              </a:rPr>
              <a:t>показало необходимость охвата родителей дошкольного и младшего школьного возраста работой по интернет безопасности обучающихся, так как цифровые привычки формируются именно в </a:t>
            </a:r>
            <a:r>
              <a:rPr lang="ru-RU" sz="2000" dirty="0" smtClean="0">
                <a:solidFill>
                  <a:srgbClr val="003E75"/>
                </a:solidFill>
                <a:latin typeface="Calibri"/>
                <a:cs typeface="+mn-cs"/>
              </a:rPr>
              <a:t>дошкольном возрасте</a:t>
            </a:r>
            <a:endParaRPr lang="ru-RU" sz="2000" dirty="0">
              <a:solidFill>
                <a:srgbClr val="003E75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6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4290"/>
            <a:ext cx="6840760" cy="164307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Развитию ребенка способствуют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Окружающая среда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Пережитый опыт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Общение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928662" y="1196752"/>
            <a:ext cx="6643688" cy="4536504"/>
          </a:xfrm>
        </p:spPr>
        <p:txBody>
          <a:bodyPr>
            <a:noAutofit/>
          </a:bodyPr>
          <a:lstStyle/>
          <a:p>
            <a:r>
              <a:rPr lang="ru-RU" sz="2400" dirty="0"/>
              <a:t>Благодаря открытиям </a:t>
            </a:r>
            <a:r>
              <a:rPr lang="ru-RU" sz="2400" dirty="0" err="1"/>
              <a:t>нейробиологов</a:t>
            </a:r>
            <a:r>
              <a:rPr lang="ru-RU" sz="2400" dirty="0"/>
              <a:t> мы знаем, что детский мозг постоянно создает новые нейронные связи, основываясь на приобретаемом </a:t>
            </a:r>
            <a:r>
              <a:rPr lang="ru-RU" sz="2400" dirty="0" smtClean="0"/>
              <a:t>опыте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Если с 4-11 лет дети постоянно находятся в виртуальной реальности, они гораздо медленнее развивают навыки живого общения и управления эмоциями, кроме того могут наблюдаться недостатки в развитии творческого воображения и концентрации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410494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ВАЖНО!!!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dirty="0" smtClean="0"/>
              <a:t>нформационная гигиена ребенка</a:t>
            </a:r>
          </a:p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3200" dirty="0" smtClean="0"/>
              <a:t>ормирование здоровых цифровых привычек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1612"/>
            <a:ext cx="3096344" cy="3729596"/>
          </a:xfrm>
        </p:spPr>
      </p:pic>
    </p:spTree>
    <p:extLst>
      <p:ext uri="{BB962C8B-B14F-4D97-AF65-F5344CB8AC3E}">
        <p14:creationId xmlns:p14="http://schemas.microsoft.com/office/powerpoint/2010/main" val="1366248809"/>
      </p:ext>
    </p:extLst>
  </p:cSld>
  <p:clrMapOvr>
    <a:masterClrMapping/>
  </p:clrMapOvr>
</p:sld>
</file>

<file path=ppt/theme/theme1.xml><?xml version="1.0" encoding="utf-8"?>
<a:theme xmlns:a="http://schemas.openxmlformats.org/drawingml/2006/main" name="c1506763013">
  <a:themeElements>
    <a:clrScheme name="Другая 2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c1506763013</Template>
  <TotalTime>178</TotalTime>
  <Words>1331</Words>
  <Application>Microsoft Office PowerPoint</Application>
  <PresentationFormat>Экран (4:3)</PresentationFormat>
  <Paragraphs>130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c1506763013</vt:lpstr>
      <vt:lpstr>ИНФОРМАЦИОННАЯ БЕЗОПАСНОСТЬ ДЕТЕЙ</vt:lpstr>
      <vt:lpstr>Презентация PowerPoint</vt:lpstr>
      <vt:lpstr>Наши дети – в интернете</vt:lpstr>
      <vt:lpstr>Презентация PowerPoint</vt:lpstr>
      <vt:lpstr>ИНТЕРНЕТ РИСКИ</vt:lpstr>
      <vt:lpstr>Презентация PowerPoint</vt:lpstr>
      <vt:lpstr>Развитию ребенка способствуют</vt:lpstr>
      <vt:lpstr>Презентация PowerPoint</vt:lpstr>
      <vt:lpstr>ВАЖНО!!!</vt:lpstr>
      <vt:lpstr>Интернет – новый наркотик 21 века!</vt:lpstr>
      <vt:lpstr>Опасности интернет-пространства</vt:lpstr>
      <vt:lpstr>Презентация PowerPoint</vt:lpstr>
      <vt:lpstr>Киберзапугивание</vt:lpstr>
      <vt:lpstr>Презентация PowerPoint</vt:lpstr>
      <vt:lpstr>Презентация PowerPoint</vt:lpstr>
      <vt:lpstr>ВАЖНО!</vt:lpstr>
      <vt:lpstr>Презентация PowerPoint</vt:lpstr>
      <vt:lpstr>ЦИФРОВАЯ ГИГИЕНА</vt:lpstr>
      <vt:lpstr>Основные правила  использования устройств</vt:lpstr>
      <vt:lpstr>Регулярно беседовать с ребенком о безопасном поведении в интернете:</vt:lpstr>
      <vt:lpstr>Презентация PowerPoint</vt:lpstr>
      <vt:lpstr>ОБЯЗАТЕЛЬНО!</vt:lpstr>
      <vt:lpstr>Тревожные звоночки!</vt:lpstr>
      <vt:lpstr>РЕШАЕТ ПРОБЛЕМУ  установление</vt:lpstr>
      <vt:lpstr>ВНИМАНИЕ!!! </vt:lpstr>
      <vt:lpstr>Тревожные звоночки</vt:lpstr>
      <vt:lpstr>Как решить проблему?</vt:lpstr>
      <vt:lpstr>Как решить проблему?</vt:lpstr>
      <vt:lpstr>Качество, а не количество! </vt:lpstr>
      <vt:lpstr>Помните!  Дети учатся у родителей!</vt:lpstr>
      <vt:lpstr>Вам стоит задуматься если:</vt:lpstr>
      <vt:lpstr>Выход есть!</vt:lpstr>
      <vt:lpstr>Будьте образцом  для подражания!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МММ</dc:creator>
  <cp:lastModifiedBy>Носкова Ирина Александровна</cp:lastModifiedBy>
  <cp:revision>20</cp:revision>
  <dcterms:created xsi:type="dcterms:W3CDTF">2020-11-23T01:24:26Z</dcterms:created>
  <dcterms:modified xsi:type="dcterms:W3CDTF">2020-12-03T03:13:34Z</dcterms:modified>
</cp:coreProperties>
</file>